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Nunito"/>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Nunito-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7176d979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7176d97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4e4e0ba2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4e4e0ba2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2D3B45"/>
              </a:solidFill>
              <a:highlight>
                <a:srgbClr val="FFFFFF"/>
              </a:highlight>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4e4e0ba2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04e4e0ba2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06a41c7a3f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06a41c7a3f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6a41c7a3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6a41c7a3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7289890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07289890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72898900a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072898900a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6a41c7a3f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06a41c7a3f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6a41c7a3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06a41c7a3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06a41c7a3f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06a41c7a3f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7c9a587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07c9a587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6a41c7a3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6a41c7a3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0783eb12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0783eb12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5b18b03f2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5b18b03f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7176d979d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7176d979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4e4e0ba2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4e4e0ba2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4e4e0ba2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4e4e0ba2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7c9a5877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7c9a5877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4e4e0ba2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04e4e0ba2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6a41c7a3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06a41c7a3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www.mtu.edu/news/2020/03/solar-for-the-peopl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Solar Organizing Rally</a:t>
            </a:r>
            <a:endParaRPr/>
          </a:p>
          <a:p>
            <a:pPr indent="0" lvl="0" marL="0" rtl="0" algn="l">
              <a:spcBef>
                <a:spcPts val="0"/>
              </a:spcBef>
              <a:spcAft>
                <a:spcPts val="0"/>
              </a:spcAft>
              <a:buNone/>
            </a:pPr>
            <a:r>
              <a:rPr lang="en"/>
              <a:t>Chat Activity - </a:t>
            </a:r>
            <a:r>
              <a:rPr lang="en"/>
              <a:t>Pancakes vs. Waffles</a:t>
            </a:r>
            <a:endParaRPr/>
          </a:p>
        </p:txBody>
      </p:sp>
      <p:sp>
        <p:nvSpPr>
          <p:cNvPr id="129" name="Google Shape;129;p13"/>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 sz="1560"/>
              <a:t>We</a:t>
            </a:r>
            <a:r>
              <a:rPr lang="en" sz="1560"/>
              <a:t> are going to play pancakes vs. waffles in the chat! Join in whenever you’re ready.</a:t>
            </a:r>
            <a:endParaRPr sz="1560"/>
          </a:p>
          <a:p>
            <a:pPr indent="0" lvl="0" marL="0" rtl="0" algn="l">
              <a:lnSpc>
                <a:spcPct val="80000"/>
              </a:lnSpc>
              <a:spcBef>
                <a:spcPts val="1200"/>
              </a:spcBef>
              <a:spcAft>
                <a:spcPts val="0"/>
              </a:spcAft>
              <a:buSzPts val="935"/>
              <a:buNone/>
            </a:pPr>
            <a:r>
              <a:rPr lang="en" sz="1560"/>
              <a:t>The rules are easy:</a:t>
            </a:r>
            <a:endParaRPr sz="1560"/>
          </a:p>
          <a:p>
            <a:pPr indent="-327660" lvl="0" marL="457200" rtl="0" algn="l">
              <a:lnSpc>
                <a:spcPct val="80000"/>
              </a:lnSpc>
              <a:spcBef>
                <a:spcPts val="1200"/>
              </a:spcBef>
              <a:spcAft>
                <a:spcPts val="0"/>
              </a:spcAft>
              <a:buSzPts val="1560"/>
              <a:buChar char="●"/>
            </a:pPr>
            <a:r>
              <a:rPr lang="en" sz="1560"/>
              <a:t>You’ll need to pick between pancakes and waffles </a:t>
            </a:r>
            <a:endParaRPr sz="1560"/>
          </a:p>
          <a:p>
            <a:pPr indent="-327660" lvl="0" marL="457200" rtl="0" algn="l">
              <a:lnSpc>
                <a:spcPct val="80000"/>
              </a:lnSpc>
              <a:spcBef>
                <a:spcPts val="0"/>
              </a:spcBef>
              <a:spcAft>
                <a:spcPts val="0"/>
              </a:spcAft>
              <a:buSzPts val="1560"/>
              <a:buChar char="●"/>
            </a:pPr>
            <a:r>
              <a:rPr lang="en" sz="1560"/>
              <a:t>Whichever one has the fewest votes is gone from the world forever</a:t>
            </a:r>
            <a:endParaRPr sz="1560"/>
          </a:p>
          <a:p>
            <a:pPr indent="-327660" lvl="0" marL="457200" rtl="0" algn="l">
              <a:lnSpc>
                <a:spcPct val="80000"/>
              </a:lnSpc>
              <a:spcBef>
                <a:spcPts val="0"/>
              </a:spcBef>
              <a:spcAft>
                <a:spcPts val="0"/>
              </a:spcAft>
              <a:buSzPts val="1560"/>
              <a:buChar char="●"/>
            </a:pPr>
            <a:r>
              <a:rPr lang="en" sz="1560"/>
              <a:t>The remaining thing will now be compared to something new</a:t>
            </a:r>
            <a:endParaRPr sz="1560"/>
          </a:p>
          <a:p>
            <a:pPr indent="-327660" lvl="0" marL="457200" rtl="0" algn="l">
              <a:lnSpc>
                <a:spcPct val="80000"/>
              </a:lnSpc>
              <a:spcBef>
                <a:spcPts val="0"/>
              </a:spcBef>
              <a:spcAft>
                <a:spcPts val="0"/>
              </a:spcAft>
              <a:buSzPts val="1560"/>
              <a:buChar char="●"/>
            </a:pPr>
            <a:r>
              <a:rPr lang="en" sz="1560"/>
              <a:t>And so on and so forth</a:t>
            </a:r>
            <a:endParaRPr sz="1560"/>
          </a:p>
        </p:txBody>
      </p:sp>
      <p:sp>
        <p:nvSpPr>
          <p:cNvPr id="130" name="Google Shape;130;p13"/>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Example:</a:t>
            </a:r>
            <a:endParaRPr/>
          </a:p>
          <a:p>
            <a:pPr indent="-311150" lvl="0" marL="457200" rtl="0" algn="l">
              <a:spcBef>
                <a:spcPts val="1200"/>
              </a:spcBef>
              <a:spcAft>
                <a:spcPts val="0"/>
              </a:spcAft>
              <a:buSzPts val="1300"/>
              <a:buChar char="●"/>
            </a:pPr>
            <a:r>
              <a:rPr lang="en"/>
              <a:t>“Pancakes vs. Waffles?”</a:t>
            </a:r>
            <a:endParaRPr/>
          </a:p>
          <a:p>
            <a:pPr indent="0" lvl="0" marL="457200" rtl="0" algn="r">
              <a:spcBef>
                <a:spcPts val="1200"/>
              </a:spcBef>
              <a:spcAft>
                <a:spcPts val="0"/>
              </a:spcAft>
              <a:buNone/>
            </a:pPr>
            <a:r>
              <a:rPr lang="en"/>
              <a:t>“Waffles!”</a:t>
            </a:r>
            <a:endParaRPr/>
          </a:p>
          <a:p>
            <a:pPr indent="-311150" lvl="0" marL="457200" rtl="0" algn="l">
              <a:spcBef>
                <a:spcPts val="1200"/>
              </a:spcBef>
              <a:spcAft>
                <a:spcPts val="0"/>
              </a:spcAft>
              <a:buSzPts val="1300"/>
              <a:buChar char="●"/>
            </a:pPr>
            <a:r>
              <a:rPr lang="en"/>
              <a:t>“Waffles vs. Cars?”</a:t>
            </a:r>
            <a:endParaRPr/>
          </a:p>
          <a:p>
            <a:pPr indent="0" lvl="0" marL="457200" rtl="0" algn="r">
              <a:spcBef>
                <a:spcPts val="1200"/>
              </a:spcBef>
              <a:spcAft>
                <a:spcPts val="0"/>
              </a:spcAft>
              <a:buNone/>
            </a:pPr>
            <a:r>
              <a:rPr lang="en"/>
              <a:t>“Cars.”</a:t>
            </a:r>
            <a:endParaRPr/>
          </a:p>
          <a:p>
            <a:pPr indent="-311150" lvl="0" marL="457200" rtl="0" algn="l">
              <a:spcBef>
                <a:spcPts val="1200"/>
              </a:spcBef>
              <a:spcAft>
                <a:spcPts val="0"/>
              </a:spcAft>
              <a:buSzPts val="1300"/>
              <a:buChar char="●"/>
            </a:pPr>
            <a:r>
              <a:rPr lang="en"/>
              <a:t>Cars vs. Computers?”</a:t>
            </a:r>
            <a:endParaRPr/>
          </a:p>
          <a:p>
            <a:pPr indent="0" lvl="0" marL="457200" rtl="0" algn="r">
              <a:spcBef>
                <a:spcPts val="1200"/>
              </a:spcBef>
              <a:spcAft>
                <a:spcPts val="1200"/>
              </a:spcAft>
              <a:buNone/>
            </a:pPr>
            <a:r>
              <a:rPr lang="en"/>
              <a:t>“Computers.”</a:t>
            </a:r>
            <a:endParaRPr/>
          </a:p>
        </p:txBody>
      </p:sp>
      <p:sp>
        <p:nvSpPr>
          <p:cNvPr id="131" name="Google Shape;131;p1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2" name="Google Shape;132;p13"/>
          <p:cNvPicPr preferRelativeResize="0"/>
          <p:nvPr/>
        </p:nvPicPr>
        <p:blipFill>
          <a:blip r:embed="rId3">
            <a:alphaModFix/>
          </a:blip>
          <a:stretch>
            <a:fillRect/>
          </a:stretch>
        </p:blipFill>
        <p:spPr>
          <a:xfrm>
            <a:off x="7235500" y="311275"/>
            <a:ext cx="1635976" cy="728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819150" y="2932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libri"/>
                <a:ea typeface="Calibri"/>
                <a:cs typeface="Calibri"/>
                <a:sym typeface="Calibri"/>
              </a:rPr>
              <a:t>Stories: Why do we need enabling policy?</a:t>
            </a:r>
            <a:endParaRPr>
              <a:latin typeface="Calibri"/>
              <a:ea typeface="Calibri"/>
              <a:cs typeface="Calibri"/>
              <a:sym typeface="Calibri"/>
            </a:endParaRPr>
          </a:p>
        </p:txBody>
      </p:sp>
      <p:sp>
        <p:nvSpPr>
          <p:cNvPr id="205" name="Google Shape;205;p22"/>
          <p:cNvSpPr txBox="1"/>
          <p:nvPr>
            <p:ph idx="1" type="body"/>
          </p:nvPr>
        </p:nvSpPr>
        <p:spPr>
          <a:xfrm>
            <a:off x="819150" y="1027500"/>
            <a:ext cx="3686100" cy="63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Bob LaFave &amp; the Success of Community Solar in L’Anse, MI</a:t>
            </a:r>
            <a:endParaRPr/>
          </a:p>
        </p:txBody>
      </p:sp>
      <p:sp>
        <p:nvSpPr>
          <p:cNvPr id="206" name="Google Shape;206;p22"/>
          <p:cNvSpPr txBox="1"/>
          <p:nvPr>
            <p:ph idx="2" type="body"/>
          </p:nvPr>
        </p:nvSpPr>
        <p:spPr>
          <a:xfrm>
            <a:off x="4651875" y="977550"/>
            <a:ext cx="3686100" cy="63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Renee Richer &amp; Barriers to Community Solar in Escanaba, MI</a:t>
            </a:r>
            <a:endParaRPr/>
          </a:p>
        </p:txBody>
      </p:sp>
      <p:sp>
        <p:nvSpPr>
          <p:cNvPr id="207" name="Google Shape;207;p22"/>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22"/>
          <p:cNvPicPr preferRelativeResize="0"/>
          <p:nvPr/>
        </p:nvPicPr>
        <p:blipFill>
          <a:blip r:embed="rId3">
            <a:alphaModFix/>
          </a:blip>
          <a:stretch>
            <a:fillRect/>
          </a:stretch>
        </p:blipFill>
        <p:spPr>
          <a:xfrm>
            <a:off x="1017663" y="1662900"/>
            <a:ext cx="2972925" cy="1981959"/>
          </a:xfrm>
          <a:prstGeom prst="rect">
            <a:avLst/>
          </a:prstGeom>
          <a:noFill/>
          <a:ln>
            <a:noFill/>
          </a:ln>
        </p:spPr>
      </p:pic>
      <p:sp>
        <p:nvSpPr>
          <p:cNvPr id="209" name="Google Shape;209;p22"/>
          <p:cNvSpPr txBox="1"/>
          <p:nvPr/>
        </p:nvSpPr>
        <p:spPr>
          <a:xfrm>
            <a:off x="580825" y="3736025"/>
            <a:ext cx="3846600" cy="1568400"/>
          </a:xfrm>
          <a:prstGeom prst="rect">
            <a:avLst/>
          </a:prstGeom>
          <a:noFill/>
          <a:ln>
            <a:noFill/>
          </a:ln>
        </p:spPr>
        <p:txBody>
          <a:bodyPr anchorCtr="0" anchor="t" bIns="91425" lIns="91425" spcFirstLastPara="1" rIns="91425" wrap="square" tIns="91425">
            <a:spAutoFit/>
          </a:bodyPr>
          <a:lstStyle/>
          <a:p>
            <a:pPr indent="0" lvl="0" marL="0" marR="171450" rtl="0" algn="ctr">
              <a:lnSpc>
                <a:spcPct val="115000"/>
              </a:lnSpc>
              <a:spcBef>
                <a:spcPts val="0"/>
              </a:spcBef>
              <a:spcAft>
                <a:spcPts val="0"/>
              </a:spcAft>
              <a:buNone/>
            </a:pPr>
            <a:r>
              <a:rPr i="1" lang="en" sz="1100">
                <a:latin typeface="Calibri"/>
                <a:ea typeface="Calibri"/>
                <a:cs typeface="Calibri"/>
                <a:sym typeface="Calibri"/>
              </a:rPr>
              <a:t>“This is a local program, designed by local folks that live here and work here, that has local benefits for the community. If it can be done in our little town here, I think it can be done just about anywhere, and I really do feel that way.” </a:t>
            </a:r>
            <a:endParaRPr i="1" sz="1100">
              <a:latin typeface="Calibri"/>
              <a:ea typeface="Calibri"/>
              <a:cs typeface="Calibri"/>
              <a:sym typeface="Calibri"/>
            </a:endParaRPr>
          </a:p>
          <a:p>
            <a:pPr indent="0" lvl="0" marL="0" marR="171450" rtl="0" algn="ctr">
              <a:lnSpc>
                <a:spcPct val="115000"/>
              </a:lnSpc>
              <a:spcBef>
                <a:spcPts val="0"/>
              </a:spcBef>
              <a:spcAft>
                <a:spcPts val="0"/>
              </a:spcAft>
              <a:buNone/>
            </a:pPr>
            <a:r>
              <a:rPr i="1" lang="en" sz="1100">
                <a:latin typeface="Calibri"/>
                <a:ea typeface="Calibri"/>
                <a:cs typeface="Calibri"/>
                <a:sym typeface="Calibri"/>
              </a:rPr>
              <a:t>-Bob LaFave</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latin typeface="Calibri"/>
              <a:ea typeface="Calibri"/>
              <a:cs typeface="Calibri"/>
              <a:sym typeface="Calibri"/>
            </a:endParaRPr>
          </a:p>
        </p:txBody>
      </p:sp>
      <p:pic>
        <p:nvPicPr>
          <p:cNvPr id="210" name="Google Shape;210;p22"/>
          <p:cNvPicPr preferRelativeResize="0"/>
          <p:nvPr/>
        </p:nvPicPr>
        <p:blipFill>
          <a:blip r:embed="rId4">
            <a:alphaModFix/>
          </a:blip>
          <a:stretch>
            <a:fillRect/>
          </a:stretch>
        </p:blipFill>
        <p:spPr>
          <a:xfrm>
            <a:off x="4816050" y="1630800"/>
            <a:ext cx="3070426" cy="2046151"/>
          </a:xfrm>
          <a:prstGeom prst="rect">
            <a:avLst/>
          </a:prstGeom>
          <a:noFill/>
          <a:ln>
            <a:noFill/>
          </a:ln>
        </p:spPr>
      </p:pic>
      <p:sp>
        <p:nvSpPr>
          <p:cNvPr id="211" name="Google Shape;211;p22"/>
          <p:cNvSpPr txBox="1"/>
          <p:nvPr/>
        </p:nvSpPr>
        <p:spPr>
          <a:xfrm>
            <a:off x="4794975" y="3736025"/>
            <a:ext cx="3399900" cy="1165800"/>
          </a:xfrm>
          <a:prstGeom prst="rect">
            <a:avLst/>
          </a:prstGeom>
          <a:noFill/>
          <a:ln>
            <a:noFill/>
          </a:ln>
        </p:spPr>
        <p:txBody>
          <a:bodyPr anchorCtr="0" anchor="t" bIns="91425" lIns="91425" spcFirstLastPara="1" rIns="91425" wrap="square" tIns="91425">
            <a:spAutoFit/>
          </a:bodyPr>
          <a:lstStyle/>
          <a:p>
            <a:pPr indent="0" lvl="0" marL="0" marR="171450" rtl="0" algn="ctr">
              <a:lnSpc>
                <a:spcPct val="115000"/>
              </a:lnSpc>
              <a:spcBef>
                <a:spcPts val="0"/>
              </a:spcBef>
              <a:spcAft>
                <a:spcPts val="0"/>
              </a:spcAft>
              <a:buNone/>
            </a:pPr>
            <a:r>
              <a:rPr i="1" lang="en" sz="1100">
                <a:latin typeface="Calibri"/>
                <a:ea typeface="Calibri"/>
                <a:cs typeface="Calibri"/>
                <a:sym typeface="Calibri"/>
              </a:rPr>
              <a:t>Residents are not against solar.</a:t>
            </a:r>
            <a:endParaRPr i="1" sz="1100">
              <a:latin typeface="Calibri"/>
              <a:ea typeface="Calibri"/>
              <a:cs typeface="Calibri"/>
              <a:sym typeface="Calibri"/>
            </a:endParaRPr>
          </a:p>
          <a:p>
            <a:pPr indent="0" lvl="0" marL="0" marR="171450" rtl="0" algn="ctr">
              <a:lnSpc>
                <a:spcPct val="115000"/>
              </a:lnSpc>
              <a:spcBef>
                <a:spcPts val="0"/>
              </a:spcBef>
              <a:spcAft>
                <a:spcPts val="0"/>
              </a:spcAft>
              <a:buNone/>
            </a:pPr>
            <a:r>
              <a:rPr i="1" lang="en" sz="1100">
                <a:latin typeface="Calibri"/>
                <a:ea typeface="Calibri"/>
                <a:cs typeface="Calibri"/>
                <a:sym typeface="Calibri"/>
              </a:rPr>
              <a:t>They are against development that will not </a:t>
            </a:r>
            <a:endParaRPr i="1" sz="1100">
              <a:latin typeface="Calibri"/>
              <a:ea typeface="Calibri"/>
              <a:cs typeface="Calibri"/>
              <a:sym typeface="Calibri"/>
            </a:endParaRPr>
          </a:p>
          <a:p>
            <a:pPr indent="0" lvl="0" marL="0" marR="171450" rtl="0" algn="ctr">
              <a:lnSpc>
                <a:spcPct val="115000"/>
              </a:lnSpc>
              <a:spcBef>
                <a:spcPts val="0"/>
              </a:spcBef>
              <a:spcAft>
                <a:spcPts val="0"/>
              </a:spcAft>
              <a:buNone/>
            </a:pPr>
            <a:r>
              <a:rPr i="1" lang="en" sz="1100">
                <a:latin typeface="Calibri"/>
                <a:ea typeface="Calibri"/>
                <a:cs typeface="Calibri"/>
                <a:sym typeface="Calibri"/>
              </a:rPr>
              <a:t>serve their communities.</a:t>
            </a:r>
            <a:endParaRPr i="1" sz="1100">
              <a:latin typeface="Calibri"/>
              <a:ea typeface="Calibri"/>
              <a:cs typeface="Calibri"/>
              <a:sym typeface="Calibri"/>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983100" y="717375"/>
            <a:ext cx="3507900" cy="1383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44"/>
              <a:t>Call to Action </a:t>
            </a:r>
            <a:endParaRPr sz="4444"/>
          </a:p>
        </p:txBody>
      </p:sp>
      <p:sp>
        <p:nvSpPr>
          <p:cNvPr id="217" name="Google Shape;217;p23"/>
          <p:cNvSpPr txBox="1"/>
          <p:nvPr>
            <p:ph idx="1" type="body"/>
          </p:nvPr>
        </p:nvSpPr>
        <p:spPr>
          <a:xfrm>
            <a:off x="882450" y="2005950"/>
            <a:ext cx="3709200" cy="2595600"/>
          </a:xfrm>
          <a:prstGeom prst="rect">
            <a:avLst/>
          </a:prstGeom>
        </p:spPr>
        <p:txBody>
          <a:bodyPr anchorCtr="0" anchor="t" bIns="91425" lIns="91425" spcFirstLastPara="1" rIns="91425" wrap="square" tIns="91425">
            <a:normAutofit/>
          </a:bodyPr>
          <a:lstStyle/>
          <a:p>
            <a:pPr indent="-361950" lvl="0" marL="457200" rtl="0" algn="l">
              <a:lnSpc>
                <a:spcPct val="200000"/>
              </a:lnSpc>
              <a:spcBef>
                <a:spcPts val="0"/>
              </a:spcBef>
              <a:spcAft>
                <a:spcPts val="0"/>
              </a:spcAft>
              <a:buSzPts val="2100"/>
              <a:buChar char="●"/>
            </a:pPr>
            <a:r>
              <a:rPr b="1" lang="en" sz="2100"/>
              <a:t>WRITE YOUR REP!</a:t>
            </a:r>
            <a:endParaRPr b="1" sz="2100"/>
          </a:p>
          <a:p>
            <a:pPr indent="-361950" lvl="0" marL="457200" rtl="0" algn="l">
              <a:lnSpc>
                <a:spcPct val="200000"/>
              </a:lnSpc>
              <a:spcBef>
                <a:spcPts val="0"/>
              </a:spcBef>
              <a:spcAft>
                <a:spcPts val="0"/>
              </a:spcAft>
              <a:buSzPts val="2100"/>
              <a:buChar char="●"/>
            </a:pPr>
            <a:r>
              <a:rPr b="1" lang="en" sz="2100"/>
              <a:t>Invite others to participate!</a:t>
            </a:r>
            <a:endParaRPr b="1" sz="2100"/>
          </a:p>
          <a:p>
            <a:pPr indent="-361950" lvl="0" marL="457200" rtl="0" algn="l">
              <a:lnSpc>
                <a:spcPct val="200000"/>
              </a:lnSpc>
              <a:spcBef>
                <a:spcPts val="0"/>
              </a:spcBef>
              <a:spcAft>
                <a:spcPts val="0"/>
              </a:spcAft>
              <a:buSzPts val="2100"/>
              <a:buChar char="●"/>
            </a:pPr>
            <a:r>
              <a:rPr b="1" lang="en" sz="2100"/>
              <a:t>Strong voice toge</a:t>
            </a:r>
            <a:r>
              <a:rPr b="1" lang="en" sz="2100"/>
              <a:t>ther!</a:t>
            </a:r>
            <a:endParaRPr sz="2100"/>
          </a:p>
        </p:txBody>
      </p:sp>
      <p:pic>
        <p:nvPicPr>
          <p:cNvPr id="218" name="Google Shape;218;p23"/>
          <p:cNvPicPr preferRelativeResize="0"/>
          <p:nvPr/>
        </p:nvPicPr>
        <p:blipFill>
          <a:blip r:embed="rId3">
            <a:alphaModFix/>
          </a:blip>
          <a:stretch>
            <a:fillRect/>
          </a:stretch>
        </p:blipFill>
        <p:spPr>
          <a:xfrm>
            <a:off x="4692300" y="2133600"/>
            <a:ext cx="3507950" cy="2340300"/>
          </a:xfrm>
          <a:prstGeom prst="rect">
            <a:avLst/>
          </a:prstGeom>
          <a:noFill/>
          <a:ln>
            <a:noFill/>
          </a:ln>
          <a:effectLst>
            <a:outerShdw blurRad="57150" rotWithShape="0" algn="bl" dir="5400000" dist="19050">
              <a:srgbClr val="000000">
                <a:alpha val="50000"/>
              </a:srgbClr>
            </a:outerShdw>
          </a:effectLst>
        </p:spPr>
      </p:pic>
      <p:pic>
        <p:nvPicPr>
          <p:cNvPr id="219" name="Google Shape;219;p23"/>
          <p:cNvPicPr preferRelativeResize="0"/>
          <p:nvPr/>
        </p:nvPicPr>
        <p:blipFill>
          <a:blip r:embed="rId4">
            <a:alphaModFix/>
          </a:blip>
          <a:stretch>
            <a:fillRect/>
          </a:stretch>
        </p:blipFill>
        <p:spPr>
          <a:xfrm>
            <a:off x="5094950" y="304800"/>
            <a:ext cx="2702660" cy="1828800"/>
          </a:xfrm>
          <a:prstGeom prst="rect">
            <a:avLst/>
          </a:prstGeom>
          <a:noFill/>
          <a:ln>
            <a:noFill/>
          </a:ln>
        </p:spPr>
      </p:pic>
      <p:sp>
        <p:nvSpPr>
          <p:cNvPr id="220" name="Google Shape;220;p23"/>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p23"/>
          <p:cNvSpPr txBox="1"/>
          <p:nvPr/>
        </p:nvSpPr>
        <p:spPr>
          <a:xfrm>
            <a:off x="2687750" y="1208775"/>
            <a:ext cx="73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6000"/>
              <a:t>Our Campaign</a:t>
            </a:r>
            <a:endParaRPr sz="6000"/>
          </a:p>
        </p:txBody>
      </p:sp>
      <p:sp>
        <p:nvSpPr>
          <p:cNvPr id="227" name="Google Shape;227;p24"/>
          <p:cNvSpPr txBox="1"/>
          <p:nvPr>
            <p:ph idx="1" type="subTitle"/>
          </p:nvPr>
        </p:nvSpPr>
        <p:spPr>
          <a:xfrm>
            <a:off x="1891350" y="3217983"/>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And how you can help!</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405300" y="514375"/>
            <a:ext cx="6143400" cy="7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Calibri"/>
                <a:ea typeface="Calibri"/>
                <a:cs typeface="Calibri"/>
                <a:sym typeface="Calibri"/>
              </a:rPr>
              <a:t>Supporting Toolkit</a:t>
            </a:r>
            <a:endParaRPr sz="4500">
              <a:latin typeface="Calibri"/>
              <a:ea typeface="Calibri"/>
              <a:cs typeface="Calibri"/>
              <a:sym typeface="Calibri"/>
            </a:endParaRPr>
          </a:p>
        </p:txBody>
      </p:sp>
      <p:sp>
        <p:nvSpPr>
          <p:cNvPr id="233" name="Google Shape;233;p25"/>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4" name="Google Shape;234;p25"/>
          <p:cNvSpPr txBox="1"/>
          <p:nvPr>
            <p:ph type="title"/>
          </p:nvPr>
        </p:nvSpPr>
        <p:spPr>
          <a:xfrm>
            <a:off x="850650" y="1599225"/>
            <a:ext cx="5853300" cy="19485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Font typeface="Calibri"/>
              <a:buChar char="●"/>
            </a:pPr>
            <a:r>
              <a:rPr lang="en" sz="2200">
                <a:latin typeface="Calibri"/>
                <a:ea typeface="Calibri"/>
                <a:cs typeface="Calibri"/>
                <a:sym typeface="Calibri"/>
              </a:rPr>
              <a:t>Letter templates</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Char char="●"/>
            </a:pPr>
            <a:r>
              <a:rPr lang="en" sz="2200">
                <a:latin typeface="Calibri"/>
                <a:ea typeface="Calibri"/>
                <a:cs typeface="Calibri"/>
                <a:sym typeface="Calibri"/>
              </a:rPr>
              <a:t>Social media / poster </a:t>
            </a:r>
            <a:r>
              <a:rPr lang="en" sz="2200">
                <a:latin typeface="Calibri"/>
                <a:ea typeface="Calibri"/>
                <a:cs typeface="Calibri"/>
                <a:sym typeface="Calibri"/>
              </a:rPr>
              <a:t>graphic</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Char char="●"/>
            </a:pPr>
            <a:r>
              <a:rPr lang="en" sz="2200">
                <a:latin typeface="Calibri"/>
                <a:ea typeface="Calibri"/>
                <a:cs typeface="Calibri"/>
                <a:sym typeface="Calibri"/>
              </a:rPr>
              <a:t>Educational document with more info </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Char char="●"/>
            </a:pPr>
            <a:r>
              <a:rPr lang="en" sz="2200">
                <a:latin typeface="Calibri"/>
                <a:ea typeface="Calibri"/>
                <a:cs typeface="Calibri"/>
                <a:sym typeface="Calibri"/>
              </a:rPr>
              <a:t>Personal stories</a:t>
            </a:r>
            <a:endParaRPr sz="2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6"/>
          <p:cNvSpPr txBox="1"/>
          <p:nvPr>
            <p:ph type="ctrTitle"/>
          </p:nvPr>
        </p:nvSpPr>
        <p:spPr>
          <a:xfrm>
            <a:off x="1891353" y="1779233"/>
            <a:ext cx="5361300" cy="144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How to convince a representative to support the bills</a:t>
            </a:r>
            <a:endParaRPr/>
          </a:p>
        </p:txBody>
      </p:sp>
      <p:sp>
        <p:nvSpPr>
          <p:cNvPr id="240" name="Google Shape;240;p26"/>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7"/>
          <p:cNvSpPr txBox="1"/>
          <p:nvPr>
            <p:ph type="title"/>
          </p:nvPr>
        </p:nvSpPr>
        <p:spPr>
          <a:xfrm>
            <a:off x="263375" y="3287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Power Mapping</a:t>
            </a:r>
            <a:endParaRPr/>
          </a:p>
        </p:txBody>
      </p:sp>
      <p:sp>
        <p:nvSpPr>
          <p:cNvPr id="246" name="Google Shape;246;p27"/>
          <p:cNvSpPr txBox="1"/>
          <p:nvPr>
            <p:ph idx="1" type="body"/>
          </p:nvPr>
        </p:nvSpPr>
        <p:spPr>
          <a:xfrm>
            <a:off x="263375" y="1166000"/>
            <a:ext cx="3169200" cy="3377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It is important to understand what issues the representatives prioritize in their districts</a:t>
            </a:r>
            <a:endParaRPr/>
          </a:p>
          <a:p>
            <a:pPr indent="-311150" lvl="0" marL="457200" rtl="0" algn="l">
              <a:spcBef>
                <a:spcPts val="0"/>
              </a:spcBef>
              <a:spcAft>
                <a:spcPts val="0"/>
              </a:spcAft>
              <a:buSzPts val="1300"/>
              <a:buChar char="●"/>
            </a:pPr>
            <a:r>
              <a:rPr lang="en"/>
              <a:t>This gives you talking points more than anything</a:t>
            </a:r>
            <a:endParaRPr/>
          </a:p>
          <a:p>
            <a:pPr indent="0" lvl="0" marL="457200" rtl="0" algn="l">
              <a:spcBef>
                <a:spcPts val="1200"/>
              </a:spcBef>
              <a:spcAft>
                <a:spcPts val="1200"/>
              </a:spcAft>
              <a:buNone/>
            </a:pPr>
            <a:r>
              <a:t/>
            </a:r>
            <a:endParaRPr/>
          </a:p>
        </p:txBody>
      </p:sp>
      <p:sp>
        <p:nvSpPr>
          <p:cNvPr id="247" name="Google Shape;247;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8" name="Google Shape;248;p27"/>
          <p:cNvPicPr preferRelativeResize="0"/>
          <p:nvPr/>
        </p:nvPicPr>
        <p:blipFill>
          <a:blip r:embed="rId3">
            <a:alphaModFix/>
          </a:blip>
          <a:stretch>
            <a:fillRect/>
          </a:stretch>
        </p:blipFill>
        <p:spPr>
          <a:xfrm>
            <a:off x="3532575" y="328700"/>
            <a:ext cx="5256851" cy="4486099"/>
          </a:xfrm>
          <a:prstGeom prst="rect">
            <a:avLst/>
          </a:prstGeom>
          <a:noFill/>
          <a:ln cap="flat" cmpd="sng" w="9525">
            <a:solidFill>
              <a:schemeClr val="dk2"/>
            </a:solidFill>
            <a:prstDash val="solid"/>
            <a:round/>
            <a:headEnd len="sm" w="sm" type="none"/>
            <a:tailEnd len="sm" w="sm" type="none"/>
          </a:ln>
        </p:spPr>
      </p:pic>
      <p:sp>
        <p:nvSpPr>
          <p:cNvPr id="249" name="Google Shape;249;p27"/>
          <p:cNvSpPr/>
          <p:nvPr/>
        </p:nvSpPr>
        <p:spPr>
          <a:xfrm>
            <a:off x="3301800" y="1961500"/>
            <a:ext cx="5356800" cy="1617600"/>
          </a:xfrm>
          <a:prstGeom prst="flowChartConnector">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187125" y="213575"/>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Letter to Rep. guide</a:t>
            </a:r>
            <a:endParaRPr sz="1500"/>
          </a:p>
        </p:txBody>
      </p:sp>
      <p:sp>
        <p:nvSpPr>
          <p:cNvPr id="255" name="Google Shape;255;p28"/>
          <p:cNvSpPr txBox="1"/>
          <p:nvPr>
            <p:ph idx="1" type="body"/>
          </p:nvPr>
        </p:nvSpPr>
        <p:spPr>
          <a:xfrm>
            <a:off x="294225" y="553575"/>
            <a:ext cx="8478000" cy="4383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070">
                <a:solidFill>
                  <a:srgbClr val="000000"/>
                </a:solidFill>
                <a:highlight>
                  <a:srgbClr val="FFE599"/>
                </a:highlight>
              </a:rPr>
              <a:t>Dear </a:t>
            </a:r>
            <a:r>
              <a:rPr lang="en" sz="1070">
                <a:solidFill>
                  <a:srgbClr val="000000"/>
                </a:solidFill>
                <a:highlight>
                  <a:srgbClr val="FFE599"/>
                </a:highlight>
              </a:rPr>
              <a:t>Representative Mari Manoogian:</a:t>
            </a:r>
            <a:endParaRPr sz="1070">
              <a:solidFill>
                <a:srgbClr val="000000"/>
              </a:solidFill>
              <a:highlight>
                <a:srgbClr val="FFE599"/>
              </a:highlight>
            </a:endParaRPr>
          </a:p>
          <a:p>
            <a:pPr indent="457200" lvl="0" marL="0" rtl="0" algn="l">
              <a:lnSpc>
                <a:spcPct val="95000"/>
              </a:lnSpc>
              <a:spcBef>
                <a:spcPts val="0"/>
              </a:spcBef>
              <a:spcAft>
                <a:spcPts val="0"/>
              </a:spcAft>
              <a:buSzPts val="770"/>
              <a:buNone/>
            </a:pPr>
            <a:r>
              <a:rPr lang="en" sz="1070">
                <a:solidFill>
                  <a:srgbClr val="000000"/>
                </a:solidFill>
                <a:highlight>
                  <a:srgbClr val="FFE599"/>
                </a:highlight>
              </a:rPr>
              <a:t>I’m writing today to ask you to support House Bills 4715 and 4716, important legislation which modernizes state law to allow access to community solar projects here in Michigan.</a:t>
            </a:r>
            <a:endParaRPr sz="1070">
              <a:solidFill>
                <a:srgbClr val="000000"/>
              </a:solidFill>
              <a:highlight>
                <a:srgbClr val="FFE599"/>
              </a:highlight>
            </a:endParaRPr>
          </a:p>
          <a:p>
            <a:pPr indent="457200" lvl="0" marL="0" rtl="0" algn="l">
              <a:lnSpc>
                <a:spcPct val="95000"/>
              </a:lnSpc>
              <a:spcBef>
                <a:spcPts val="0"/>
              </a:spcBef>
              <a:spcAft>
                <a:spcPts val="0"/>
              </a:spcAft>
              <a:buSzPts val="770"/>
              <a:buNone/>
            </a:pPr>
            <a:r>
              <a:rPr lang="en" sz="1070">
                <a:solidFill>
                  <a:srgbClr val="434343"/>
                </a:solidFill>
                <a:highlight>
                  <a:srgbClr val="FFFFFF"/>
                </a:highlight>
              </a:rPr>
              <a:t>It is no secret that Michigan’s infrastructure is in serious disrepair. While our roads and bridges are quite literally crumbling, the aging infrastructure which helps Michigan residents power their homes is also in need of repair. As our power grid modernizes, Michiganders could have a say in how the reconstruction would benefit their local communities most. This begins with the passing of these bills which mandate that the utility companies work with communities to design renewable energy programs customly designed for their area. If you are committed to finding a solution that funds projects to fix our electrical grid in ways that work for Michigan families, then community solar programs should be one of your top priorities. These modern infrastructure updates, in addition to regional transit and electric vehicle charging infrastructure, will foster economic development and make Michigan a destination state.</a:t>
            </a:r>
            <a:endParaRPr sz="1070">
              <a:solidFill>
                <a:srgbClr val="434343"/>
              </a:solidFill>
              <a:highlight>
                <a:srgbClr val="FFFFFF"/>
              </a:highlight>
            </a:endParaRPr>
          </a:p>
          <a:p>
            <a:pPr indent="457200" lvl="0" marL="0" rtl="0" algn="l">
              <a:lnSpc>
                <a:spcPct val="95000"/>
              </a:lnSpc>
              <a:spcBef>
                <a:spcPts val="0"/>
              </a:spcBef>
              <a:spcAft>
                <a:spcPts val="0"/>
              </a:spcAft>
              <a:buSzPts val="770"/>
              <a:buNone/>
            </a:pPr>
            <a:r>
              <a:rPr lang="en" sz="1070">
                <a:solidFill>
                  <a:srgbClr val="434343"/>
                </a:solidFill>
                <a:highlight>
                  <a:srgbClr val="FFFFFF"/>
                </a:highlight>
              </a:rPr>
              <a:t>Currently, the utility companies in our state do not have to allow input for how we as residents receive our power. They have functioned how they historically have, which is developing as they see fit often without considering factors that only the residents of a community could be aware of. They develop to benefit their shareholders first, while these bills prioritize the concerns of residents and give back the greatest return of sale to them. </a:t>
            </a:r>
            <a:endParaRPr sz="1070">
              <a:solidFill>
                <a:srgbClr val="434343"/>
              </a:solidFill>
              <a:highlight>
                <a:srgbClr val="FFFFFF"/>
              </a:highlight>
            </a:endParaRPr>
          </a:p>
          <a:p>
            <a:pPr indent="457200" lvl="0" marL="0" rtl="0" algn="l">
              <a:lnSpc>
                <a:spcPct val="95000"/>
              </a:lnSpc>
              <a:spcBef>
                <a:spcPts val="0"/>
              </a:spcBef>
              <a:spcAft>
                <a:spcPts val="0"/>
              </a:spcAft>
              <a:buSzPts val="770"/>
              <a:buNone/>
            </a:pPr>
            <a:r>
              <a:rPr lang="en" sz="1070">
                <a:solidFill>
                  <a:srgbClr val="434343"/>
                </a:solidFill>
              </a:rPr>
              <a:t>The bills enable our communities to proliferate solar energy projects by working with communities. Existing community solar projects have proven successful in Michigan and around the country. They can improve the grid by making the source of energy more local and resilient. The ability for low and middle income households to more equitably become shareholders in power production allows them to reinvest money otherwise set aside for high utility bills to expenditures like healthcare. Current energy policy in Michigan restricts our options, limiting access to community solar and corner the free market.</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Thank you for supporting bills like 4701 and 4161, which aim to help families afford basic healthcare supplies. These bills which I am passionate about today also aim to help Michigan residents provide another basic need for their families, electricity.</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 We are privileged to live in such a great state of opportunity, help expand the opportunities for local communities to have a voice in how they empower their residents. The time to act is now. Please do what is right for Michigan families and vote in favor of HB 4715 and 4716. </a:t>
            </a:r>
            <a:endParaRPr sz="1070">
              <a:solidFill>
                <a:srgbClr val="434343"/>
              </a:solidFill>
            </a:endParaRPr>
          </a:p>
          <a:p>
            <a:pPr indent="457200" lvl="0" marL="0" rtl="0" algn="l">
              <a:lnSpc>
                <a:spcPct val="95000"/>
              </a:lnSpc>
              <a:spcBef>
                <a:spcPts val="0"/>
              </a:spcBef>
              <a:spcAft>
                <a:spcPts val="0"/>
              </a:spcAft>
              <a:buSzPts val="770"/>
              <a:buNone/>
            </a:pPr>
            <a:r>
              <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Thank you for your time,</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Respectfully, </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(Your Name)</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(Address - to prove you are their constituent)</a:t>
            </a:r>
            <a:endParaRPr sz="1070">
              <a:solidFill>
                <a:srgbClr val="434343"/>
              </a:solidFill>
            </a:endParaRPr>
          </a:p>
          <a:p>
            <a:pPr indent="0" lvl="0" marL="0" rtl="0" algn="l">
              <a:lnSpc>
                <a:spcPct val="95000"/>
              </a:lnSpc>
              <a:spcBef>
                <a:spcPts val="0"/>
              </a:spcBef>
              <a:spcAft>
                <a:spcPts val="0"/>
              </a:spcAft>
              <a:buSzPts val="770"/>
              <a:buNone/>
            </a:pPr>
            <a:r>
              <a:t/>
            </a:r>
            <a:endParaRPr sz="1070">
              <a:solidFill>
                <a:srgbClr val="434343"/>
              </a:solidFill>
            </a:endParaRPr>
          </a:p>
          <a:p>
            <a:pPr indent="0" lvl="0" marL="0" rtl="0" algn="l">
              <a:lnSpc>
                <a:spcPct val="95000"/>
              </a:lnSpc>
              <a:spcBef>
                <a:spcPts val="0"/>
              </a:spcBef>
              <a:spcAft>
                <a:spcPts val="0"/>
              </a:spcAft>
              <a:buSzPts val="770"/>
              <a:buNone/>
            </a:pPr>
            <a:r>
              <a:t/>
            </a:r>
            <a:endParaRPr sz="1070">
              <a:solidFill>
                <a:srgbClr val="666666"/>
              </a:solidFill>
            </a:endParaRPr>
          </a:p>
          <a:p>
            <a:pPr indent="0" lvl="0" marL="0" rtl="0" algn="l">
              <a:lnSpc>
                <a:spcPct val="95000"/>
              </a:lnSpc>
              <a:spcBef>
                <a:spcPts val="0"/>
              </a:spcBef>
              <a:spcAft>
                <a:spcPts val="0"/>
              </a:spcAft>
              <a:buSzPts val="770"/>
              <a:buNone/>
            </a:pPr>
            <a:r>
              <a:t/>
            </a:r>
            <a:endParaRPr sz="1070">
              <a:solidFill>
                <a:srgbClr val="333333"/>
              </a:solidFill>
            </a:endParaRPr>
          </a:p>
          <a:p>
            <a:pPr indent="0" lvl="0" marL="0" rtl="0" algn="l">
              <a:lnSpc>
                <a:spcPct val="95000"/>
              </a:lnSpc>
              <a:spcBef>
                <a:spcPts val="0"/>
              </a:spcBef>
              <a:spcAft>
                <a:spcPts val="0"/>
              </a:spcAft>
              <a:buSzPts val="770"/>
              <a:buNone/>
            </a:pPr>
            <a:r>
              <a:t/>
            </a:r>
            <a:endParaRPr sz="1070">
              <a:solidFill>
                <a:srgbClr val="000000"/>
              </a:solidFill>
            </a:endParaRPr>
          </a:p>
          <a:p>
            <a:pPr indent="0" lvl="0" marL="0" rtl="0" algn="l">
              <a:lnSpc>
                <a:spcPct val="95000"/>
              </a:lnSpc>
              <a:spcBef>
                <a:spcPts val="0"/>
              </a:spcBef>
              <a:spcAft>
                <a:spcPts val="1200"/>
              </a:spcAft>
              <a:buSzPts val="770"/>
              <a:buNone/>
            </a:pPr>
            <a:r>
              <a:t/>
            </a:r>
            <a:endParaRPr sz="1210"/>
          </a:p>
        </p:txBody>
      </p:sp>
      <p:sp>
        <p:nvSpPr>
          <p:cNvPr id="256" name="Google Shape;256;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8"/>
          <p:cNvSpPr txBox="1"/>
          <p:nvPr/>
        </p:nvSpPr>
        <p:spPr>
          <a:xfrm>
            <a:off x="2680725" y="392275"/>
            <a:ext cx="602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187125" y="213575"/>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Letter to Rep. guide</a:t>
            </a:r>
            <a:endParaRPr sz="1500"/>
          </a:p>
        </p:txBody>
      </p:sp>
      <p:sp>
        <p:nvSpPr>
          <p:cNvPr id="263" name="Google Shape;263;p29"/>
          <p:cNvSpPr txBox="1"/>
          <p:nvPr>
            <p:ph idx="1" type="body"/>
          </p:nvPr>
        </p:nvSpPr>
        <p:spPr>
          <a:xfrm>
            <a:off x="294225" y="555750"/>
            <a:ext cx="8499900" cy="4381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070">
                <a:solidFill>
                  <a:srgbClr val="434343"/>
                </a:solidFill>
              </a:rPr>
              <a:t>Dear Representative Mari Manoogian:</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I’m writing today to ask you to support House Bills 4715 and 4716, important legislation which modernizes state law to allow access to community solar projects here in Michigan.</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000000"/>
                </a:solidFill>
                <a:highlight>
                  <a:srgbClr val="F4CCCC"/>
                </a:highlight>
              </a:rPr>
              <a:t>It is no secret that Michigan’s infrastructure is in serious disrepair. While our roads and bridges are quite literally crumbling, the aging infrastructure which helps Michigan residents power their homes is also in need of repair. As our power grid modernizes, Michiganders could have a say in how the reconstruction would benefit their local communities most. This begins with the passing of these bills which mandate that the utility companies work with communities to design renewable energy programs customly designed for their area. If you are committed to finding a solution that funds projects to fix our electrical grid in ways that work for Michigan families, then community solar programs should be one of your top priorities. These modern infrastructure updates, in addition to regional transit and electric vehicle charging infrastructure, will foster economic development and make Michigan a destination state.</a:t>
            </a:r>
            <a:endParaRPr sz="1070">
              <a:solidFill>
                <a:srgbClr val="000000"/>
              </a:solidFill>
              <a:highlight>
                <a:srgbClr val="F4CCCC"/>
              </a:highlight>
            </a:endParaRPr>
          </a:p>
          <a:p>
            <a:pPr indent="457200" lvl="0" marL="0" rtl="0" algn="l">
              <a:lnSpc>
                <a:spcPct val="95000"/>
              </a:lnSpc>
              <a:spcBef>
                <a:spcPts val="0"/>
              </a:spcBef>
              <a:spcAft>
                <a:spcPts val="0"/>
              </a:spcAft>
              <a:buSzPts val="770"/>
              <a:buNone/>
            </a:pPr>
            <a:r>
              <a:rPr lang="en" sz="1070">
                <a:solidFill>
                  <a:srgbClr val="434343"/>
                </a:solidFill>
                <a:highlight>
                  <a:srgbClr val="FFFFFF"/>
                </a:highlight>
              </a:rPr>
              <a:t>Currently, the utility companies in our state do not have to allow input for how we as residents receive our power. They have functioned how they historically have, which is developing as they see fit often without considering factors that only the residents of a community could be aware of. They develop to benefit their shareholders first, while these bills prioritize the concerns of residents and give back the greatest return of sale to them. </a:t>
            </a:r>
            <a:endParaRPr sz="1070">
              <a:solidFill>
                <a:srgbClr val="434343"/>
              </a:solidFill>
              <a:highlight>
                <a:srgbClr val="FFFFFF"/>
              </a:highlight>
            </a:endParaRPr>
          </a:p>
          <a:p>
            <a:pPr indent="457200" lvl="0" marL="0" rtl="0" algn="l">
              <a:lnSpc>
                <a:spcPct val="95000"/>
              </a:lnSpc>
              <a:spcBef>
                <a:spcPts val="0"/>
              </a:spcBef>
              <a:spcAft>
                <a:spcPts val="0"/>
              </a:spcAft>
              <a:buSzPts val="770"/>
              <a:buNone/>
            </a:pPr>
            <a:r>
              <a:rPr lang="en" sz="1070">
                <a:solidFill>
                  <a:srgbClr val="434343"/>
                </a:solidFill>
              </a:rPr>
              <a:t>The bills enable our communities to proliferate solar energy projects by working with communities. Existing community solar projects have proven successful in Michigan and around the country. They can improve the grid by making the source of energy more local and resilient. The ability for low and middle income households to more equitably become shareholders in power production allows them to reinvest money otherwise set aside for high utility bills to expenditures like healthcare. Current energy policy in Michigan restricts our options, limiting access to community solar and corner the free market.</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Thank you for supporting bills like 4701 and 4161, which aim to help families afford basic healthcare supplies. These bills which I am passionate about today also aim to help Michigan residents provide another basic need for their families, electricity.</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 We are privileged to live in such a great state of opportunity, help expand the opportunities for local communities to have a voice in how they empower their residents. The time to act is now. Please do what is right for Michigan families and vote in favor of HB 4715 and 4716. </a:t>
            </a:r>
            <a:endParaRPr sz="1070">
              <a:solidFill>
                <a:srgbClr val="434343"/>
              </a:solidFill>
            </a:endParaRPr>
          </a:p>
          <a:p>
            <a:pPr indent="457200" lvl="0" marL="0" rtl="0" algn="l">
              <a:lnSpc>
                <a:spcPct val="95000"/>
              </a:lnSpc>
              <a:spcBef>
                <a:spcPts val="0"/>
              </a:spcBef>
              <a:spcAft>
                <a:spcPts val="0"/>
              </a:spcAft>
              <a:buSzPts val="770"/>
              <a:buNone/>
            </a:pPr>
            <a:r>
              <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Thank you for your time,</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Respectfully, </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(Your Name)</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(Address - to prove you are their constituent)</a:t>
            </a:r>
            <a:endParaRPr sz="1070">
              <a:solidFill>
                <a:srgbClr val="434343"/>
              </a:solidFill>
            </a:endParaRPr>
          </a:p>
          <a:p>
            <a:pPr indent="0" lvl="0" marL="0" rtl="0" algn="l">
              <a:lnSpc>
                <a:spcPct val="95000"/>
              </a:lnSpc>
              <a:spcBef>
                <a:spcPts val="0"/>
              </a:spcBef>
              <a:spcAft>
                <a:spcPts val="0"/>
              </a:spcAft>
              <a:buSzPts val="770"/>
              <a:buNone/>
            </a:pPr>
            <a:r>
              <a:t/>
            </a:r>
            <a:endParaRPr sz="1070">
              <a:solidFill>
                <a:srgbClr val="434343"/>
              </a:solidFill>
            </a:endParaRPr>
          </a:p>
          <a:p>
            <a:pPr indent="0" lvl="0" marL="0" rtl="0" algn="l">
              <a:lnSpc>
                <a:spcPct val="95000"/>
              </a:lnSpc>
              <a:spcBef>
                <a:spcPts val="0"/>
              </a:spcBef>
              <a:spcAft>
                <a:spcPts val="0"/>
              </a:spcAft>
              <a:buSzPts val="770"/>
              <a:buNone/>
            </a:pPr>
            <a:r>
              <a:t/>
            </a:r>
            <a:endParaRPr sz="1070">
              <a:solidFill>
                <a:srgbClr val="333333"/>
              </a:solidFill>
            </a:endParaRPr>
          </a:p>
          <a:p>
            <a:pPr indent="0" lvl="0" marL="0" rtl="0" algn="l">
              <a:lnSpc>
                <a:spcPct val="95000"/>
              </a:lnSpc>
              <a:spcBef>
                <a:spcPts val="0"/>
              </a:spcBef>
              <a:spcAft>
                <a:spcPts val="0"/>
              </a:spcAft>
              <a:buSzPts val="770"/>
              <a:buNone/>
            </a:pPr>
            <a:r>
              <a:t/>
            </a:r>
            <a:endParaRPr sz="1070">
              <a:solidFill>
                <a:srgbClr val="333333"/>
              </a:solidFill>
            </a:endParaRPr>
          </a:p>
          <a:p>
            <a:pPr indent="0" lvl="0" marL="0" rtl="0" algn="l">
              <a:lnSpc>
                <a:spcPct val="95000"/>
              </a:lnSpc>
              <a:spcBef>
                <a:spcPts val="0"/>
              </a:spcBef>
              <a:spcAft>
                <a:spcPts val="0"/>
              </a:spcAft>
              <a:buSzPts val="770"/>
              <a:buNone/>
            </a:pPr>
            <a:r>
              <a:t/>
            </a:r>
            <a:endParaRPr sz="1070">
              <a:solidFill>
                <a:srgbClr val="000000"/>
              </a:solidFill>
            </a:endParaRPr>
          </a:p>
          <a:p>
            <a:pPr indent="0" lvl="0" marL="0" rtl="0" algn="l">
              <a:lnSpc>
                <a:spcPct val="95000"/>
              </a:lnSpc>
              <a:spcBef>
                <a:spcPts val="0"/>
              </a:spcBef>
              <a:spcAft>
                <a:spcPts val="1200"/>
              </a:spcAft>
              <a:buSzPts val="770"/>
              <a:buNone/>
            </a:pPr>
            <a:r>
              <a:t/>
            </a:r>
            <a:endParaRPr sz="1210"/>
          </a:p>
        </p:txBody>
      </p:sp>
      <p:sp>
        <p:nvSpPr>
          <p:cNvPr id="264" name="Google Shape;264;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5" name="Google Shape;265;p29"/>
          <p:cNvSpPr/>
          <p:nvPr/>
        </p:nvSpPr>
        <p:spPr>
          <a:xfrm>
            <a:off x="2179450" y="1950625"/>
            <a:ext cx="1176900" cy="337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187125" y="213575"/>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Letter to Rep. guide</a:t>
            </a:r>
            <a:endParaRPr sz="1500"/>
          </a:p>
        </p:txBody>
      </p:sp>
      <p:sp>
        <p:nvSpPr>
          <p:cNvPr id="271" name="Google Shape;271;p30"/>
          <p:cNvSpPr txBox="1"/>
          <p:nvPr>
            <p:ph idx="1" type="body"/>
          </p:nvPr>
        </p:nvSpPr>
        <p:spPr>
          <a:xfrm>
            <a:off x="305125" y="533975"/>
            <a:ext cx="8467200" cy="4403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070">
                <a:solidFill>
                  <a:srgbClr val="434343"/>
                </a:solidFill>
              </a:rPr>
              <a:t>Dear Representative Mari Manoogian:</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I’m writing today to ask you to support House Bills 4715 and 4716, important legislation which modernizes state law to allow access to community solar projects here in Michigan.</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highlight>
                  <a:srgbClr val="FFFFFF"/>
                </a:highlight>
              </a:rPr>
              <a:t>It is no secret that Michigan’s infrastructure is in serious disrepair. While our roads and bridges are quite literally crumbling, the aging infrastructure which helps Michigan residents power their homes is also in need of repair. As our power grid modernizes, Michiganders could have a say in how the reconstruction would benefit their local communities most. This begins with the passing of these bills which mandate that the utility companies work with communities to design renewable energy programs customly designed for their area. If you are committed to finding a solution that funds projects to fix our electrical grid in ways that work for Michigan families, then community solar programs should be one of your top priorities. These modern infrastructure updates, in addition to regional transit and electric vehicle charging infrastructure, will foster economic development and make Michigan a destination state.</a:t>
            </a:r>
            <a:endParaRPr sz="1070">
              <a:solidFill>
                <a:srgbClr val="434343"/>
              </a:solidFill>
              <a:highlight>
                <a:srgbClr val="FFFFFF"/>
              </a:highlight>
            </a:endParaRPr>
          </a:p>
          <a:p>
            <a:pPr indent="457200" lvl="0" marL="0" rtl="0" algn="l">
              <a:lnSpc>
                <a:spcPct val="95000"/>
              </a:lnSpc>
              <a:spcBef>
                <a:spcPts val="0"/>
              </a:spcBef>
              <a:spcAft>
                <a:spcPts val="0"/>
              </a:spcAft>
              <a:buSzPts val="770"/>
              <a:buNone/>
            </a:pPr>
            <a:r>
              <a:rPr lang="en" sz="1070">
                <a:solidFill>
                  <a:srgbClr val="000000"/>
                </a:solidFill>
                <a:highlight>
                  <a:srgbClr val="CFE2F3"/>
                </a:highlight>
              </a:rPr>
              <a:t>Currently, the utility companies in our state do not have to allow input for how we as residents receive our power. They have functioned how they historically have, which is developing as they see fit often without considering factors that only the residents of a community could be aware of. They develop to benefit their shareholders first, while these bills prioritize the concerns of residents and give back the greatest return of sale to them. </a:t>
            </a:r>
            <a:endParaRPr sz="1070">
              <a:solidFill>
                <a:srgbClr val="000000"/>
              </a:solidFill>
              <a:highlight>
                <a:srgbClr val="CFE2F3"/>
              </a:highlight>
            </a:endParaRPr>
          </a:p>
          <a:p>
            <a:pPr indent="457200" lvl="0" marL="0" rtl="0" algn="l">
              <a:lnSpc>
                <a:spcPct val="95000"/>
              </a:lnSpc>
              <a:spcBef>
                <a:spcPts val="0"/>
              </a:spcBef>
              <a:spcAft>
                <a:spcPts val="0"/>
              </a:spcAft>
              <a:buSzPts val="770"/>
              <a:buNone/>
            </a:pPr>
            <a:r>
              <a:rPr lang="en" sz="1070">
                <a:solidFill>
                  <a:srgbClr val="000000"/>
                </a:solidFill>
                <a:highlight>
                  <a:srgbClr val="CFE2F3"/>
                </a:highlight>
              </a:rPr>
              <a:t>The bills enable our communities to proliferate solar energy projects by working with communities. Existing community solar projects have proven successful in Michigan and around the country. They can improve the grid by making the source of energy more local and resilient. The ability for low and middle income households to more equitably become shareholders in power production allows them to reinvest money otherwise set aside for high utility bills to expenditures like healthcare. Current energy policy in Michigan restricts our options, limiting access to community solar and corner the free market.</a:t>
            </a:r>
            <a:endParaRPr sz="1070">
              <a:solidFill>
                <a:srgbClr val="000000"/>
              </a:solidFill>
              <a:highlight>
                <a:srgbClr val="CFE2F3"/>
              </a:highlight>
            </a:endParaRPr>
          </a:p>
          <a:p>
            <a:pPr indent="457200" lvl="0" marL="0" rtl="0" algn="l">
              <a:lnSpc>
                <a:spcPct val="95000"/>
              </a:lnSpc>
              <a:spcBef>
                <a:spcPts val="0"/>
              </a:spcBef>
              <a:spcAft>
                <a:spcPts val="0"/>
              </a:spcAft>
              <a:buSzPts val="770"/>
              <a:buNone/>
            </a:pPr>
            <a:r>
              <a:rPr lang="en" sz="1070">
                <a:solidFill>
                  <a:srgbClr val="434343"/>
                </a:solidFill>
              </a:rPr>
              <a:t>Thank you for supporting bills like 4701 and 4161, which aim to help families afford basic healthcare supplies. These bills which I am passionate about today also aim to help Michigan residents provide another basic need for their families, electricity.</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 We are privileged to live in such a great state of opportunity, help expand the opportunities for local communities to have a voice in how they empower their residents. The time to act is now. Please do what is right for Michigan families and vote in favor of HB 4715 and 4716. </a:t>
            </a:r>
            <a:endParaRPr sz="1070">
              <a:solidFill>
                <a:srgbClr val="434343"/>
              </a:solidFill>
            </a:endParaRPr>
          </a:p>
          <a:p>
            <a:pPr indent="457200" lvl="0" marL="0" rtl="0" algn="l">
              <a:lnSpc>
                <a:spcPct val="95000"/>
              </a:lnSpc>
              <a:spcBef>
                <a:spcPts val="0"/>
              </a:spcBef>
              <a:spcAft>
                <a:spcPts val="0"/>
              </a:spcAft>
              <a:buSzPts val="770"/>
              <a:buNone/>
            </a:pPr>
            <a:r>
              <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Thank you for your time,</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Respectfully, </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(Your Name)</a:t>
            </a:r>
            <a:endParaRPr sz="1070">
              <a:solidFill>
                <a:srgbClr val="434343"/>
              </a:solidFill>
            </a:endParaRPr>
          </a:p>
          <a:p>
            <a:pPr indent="0" lvl="0" marL="0" rtl="0" algn="l">
              <a:lnSpc>
                <a:spcPct val="95000"/>
              </a:lnSpc>
              <a:spcBef>
                <a:spcPts val="0"/>
              </a:spcBef>
              <a:spcAft>
                <a:spcPts val="0"/>
              </a:spcAft>
              <a:buSzPts val="770"/>
              <a:buNone/>
            </a:pPr>
            <a:r>
              <a:rPr lang="en" sz="1070">
                <a:solidFill>
                  <a:srgbClr val="434343"/>
                </a:solidFill>
              </a:rPr>
              <a:t>(Address - to prove you are their constituent)</a:t>
            </a:r>
            <a:endParaRPr sz="1070">
              <a:solidFill>
                <a:srgbClr val="434343"/>
              </a:solidFill>
            </a:endParaRPr>
          </a:p>
          <a:p>
            <a:pPr indent="0" lvl="0" marL="0" rtl="0" algn="l">
              <a:lnSpc>
                <a:spcPct val="95000"/>
              </a:lnSpc>
              <a:spcBef>
                <a:spcPts val="0"/>
              </a:spcBef>
              <a:spcAft>
                <a:spcPts val="0"/>
              </a:spcAft>
              <a:buSzPts val="770"/>
              <a:buNone/>
            </a:pPr>
            <a:r>
              <a:t/>
            </a:r>
            <a:endParaRPr sz="1070">
              <a:solidFill>
                <a:srgbClr val="666666"/>
              </a:solidFill>
            </a:endParaRPr>
          </a:p>
          <a:p>
            <a:pPr indent="0" lvl="0" marL="0" rtl="0" algn="l">
              <a:lnSpc>
                <a:spcPct val="95000"/>
              </a:lnSpc>
              <a:spcBef>
                <a:spcPts val="0"/>
              </a:spcBef>
              <a:spcAft>
                <a:spcPts val="0"/>
              </a:spcAft>
              <a:buSzPts val="770"/>
              <a:buNone/>
            </a:pPr>
            <a:r>
              <a:t/>
            </a:r>
            <a:endParaRPr sz="1070">
              <a:solidFill>
                <a:srgbClr val="333333"/>
              </a:solidFill>
            </a:endParaRPr>
          </a:p>
          <a:p>
            <a:pPr indent="0" lvl="0" marL="0" rtl="0" algn="l">
              <a:lnSpc>
                <a:spcPct val="95000"/>
              </a:lnSpc>
              <a:spcBef>
                <a:spcPts val="0"/>
              </a:spcBef>
              <a:spcAft>
                <a:spcPts val="0"/>
              </a:spcAft>
              <a:buSzPts val="770"/>
              <a:buNone/>
            </a:pPr>
            <a:r>
              <a:t/>
            </a:r>
            <a:endParaRPr sz="1070">
              <a:solidFill>
                <a:srgbClr val="333333"/>
              </a:solidFill>
            </a:endParaRPr>
          </a:p>
          <a:p>
            <a:pPr indent="0" lvl="0" marL="0" rtl="0" algn="l">
              <a:lnSpc>
                <a:spcPct val="95000"/>
              </a:lnSpc>
              <a:spcBef>
                <a:spcPts val="0"/>
              </a:spcBef>
              <a:spcAft>
                <a:spcPts val="0"/>
              </a:spcAft>
              <a:buSzPts val="770"/>
              <a:buNone/>
            </a:pPr>
            <a:r>
              <a:t/>
            </a:r>
            <a:endParaRPr sz="1070">
              <a:solidFill>
                <a:srgbClr val="000000"/>
              </a:solidFill>
            </a:endParaRPr>
          </a:p>
          <a:p>
            <a:pPr indent="0" lvl="0" marL="0" rtl="0" algn="l">
              <a:lnSpc>
                <a:spcPct val="95000"/>
              </a:lnSpc>
              <a:spcBef>
                <a:spcPts val="0"/>
              </a:spcBef>
              <a:spcAft>
                <a:spcPts val="1200"/>
              </a:spcAft>
              <a:buSzPts val="770"/>
              <a:buNone/>
            </a:pPr>
            <a:r>
              <a:t/>
            </a:r>
            <a:endParaRPr sz="1210"/>
          </a:p>
        </p:txBody>
      </p:sp>
      <p:sp>
        <p:nvSpPr>
          <p:cNvPr id="272" name="Google Shape;272;p3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187125" y="213575"/>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Letter to Rep. guide</a:t>
            </a:r>
            <a:endParaRPr sz="1500"/>
          </a:p>
        </p:txBody>
      </p:sp>
      <p:sp>
        <p:nvSpPr>
          <p:cNvPr id="278" name="Google Shape;278;p31"/>
          <p:cNvSpPr txBox="1"/>
          <p:nvPr>
            <p:ph idx="1" type="body"/>
          </p:nvPr>
        </p:nvSpPr>
        <p:spPr>
          <a:xfrm>
            <a:off x="316025" y="544850"/>
            <a:ext cx="8434200" cy="4392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070">
                <a:solidFill>
                  <a:srgbClr val="434343"/>
                </a:solidFill>
              </a:rPr>
              <a:t>Dear Representative Mari Manoogian:</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rPr>
              <a:t>I’m writing today to ask you to support House Bills 4715 and 4716, important legislation which modernizes state law to allow access to community solar projects here in Michigan.</a:t>
            </a:r>
            <a:endParaRPr sz="1070">
              <a:solidFill>
                <a:srgbClr val="434343"/>
              </a:solidFill>
            </a:endParaRPr>
          </a:p>
          <a:p>
            <a:pPr indent="457200" lvl="0" marL="0" rtl="0" algn="l">
              <a:lnSpc>
                <a:spcPct val="95000"/>
              </a:lnSpc>
              <a:spcBef>
                <a:spcPts val="0"/>
              </a:spcBef>
              <a:spcAft>
                <a:spcPts val="0"/>
              </a:spcAft>
              <a:buSzPts val="770"/>
              <a:buNone/>
            </a:pPr>
            <a:r>
              <a:rPr lang="en" sz="1070">
                <a:solidFill>
                  <a:srgbClr val="434343"/>
                </a:solidFill>
                <a:highlight>
                  <a:srgbClr val="FFFFFF"/>
                </a:highlight>
              </a:rPr>
              <a:t>It is no secret that Michigan’s infrastructure is in serious disrepair. While our roads and bridges are quite literally crumbling, the aging infrastructure which helps Michigan residents power their homes is also in need of repair. As our power grid modernizes, Michiganders could have a say in how the reconstruction would benefit their local communities most. This begins with the passing of these bills which mandate that the utility companies work with communities to design renewable energy programs customly designed for their area. If you are committed to finding a solution that funds projects to fix our electrical grid in ways that work for Michigan families, then community solar programs should be one of your top priorities. These modern infrastructure updates, in addition to regional transit and electric vehicle charging infrastructure, will foster economic development and make Michigan a destination state.</a:t>
            </a:r>
            <a:endParaRPr sz="1070">
              <a:solidFill>
                <a:srgbClr val="434343"/>
              </a:solidFill>
              <a:highlight>
                <a:srgbClr val="FFFFFF"/>
              </a:highlight>
            </a:endParaRPr>
          </a:p>
          <a:p>
            <a:pPr indent="457200" lvl="0" marL="0" rtl="0" algn="l">
              <a:lnSpc>
                <a:spcPct val="95000"/>
              </a:lnSpc>
              <a:spcBef>
                <a:spcPts val="0"/>
              </a:spcBef>
              <a:spcAft>
                <a:spcPts val="0"/>
              </a:spcAft>
              <a:buSzPts val="770"/>
              <a:buNone/>
            </a:pPr>
            <a:r>
              <a:rPr lang="en" sz="1070">
                <a:solidFill>
                  <a:srgbClr val="434343"/>
                </a:solidFill>
                <a:highlight>
                  <a:srgbClr val="FFFFFF"/>
                </a:highlight>
              </a:rPr>
              <a:t>Currently, the utility companies in our state do not have to allow input for how we as residents receive our power. They have functioned how they historically have, which is developing as they see fit often without considering factors that only the residents of a community could be aware of. They develop to benefit their shareholders first, while these bills prioritize the concerns of residents and give back the greatest return of sale to them. </a:t>
            </a:r>
            <a:endParaRPr sz="1070">
              <a:solidFill>
                <a:srgbClr val="434343"/>
              </a:solidFill>
              <a:highlight>
                <a:srgbClr val="FFFFFF"/>
              </a:highlight>
            </a:endParaRPr>
          </a:p>
          <a:p>
            <a:pPr indent="457200" lvl="0" marL="0" rtl="0" algn="l">
              <a:lnSpc>
                <a:spcPct val="95000"/>
              </a:lnSpc>
              <a:spcBef>
                <a:spcPts val="0"/>
              </a:spcBef>
              <a:spcAft>
                <a:spcPts val="0"/>
              </a:spcAft>
              <a:buSzPts val="770"/>
              <a:buNone/>
            </a:pPr>
            <a:r>
              <a:rPr lang="en" sz="1070">
                <a:solidFill>
                  <a:srgbClr val="434343"/>
                </a:solidFill>
              </a:rPr>
              <a:t>The bills enable our communities to proliferate solar energy projects by working with communities. Existing community solar projects have proven successful in Michigan and around the country. They can improve the grid by making the source of energy more local and resilient. The ability for low and middle income households to more equitably become shareholders in power production allows them to reinvest money otherwise set aside for high utility bills to expenditures like healthcare. Current energy policy in Michigan restricts our options, limiting access to community solar and corner the free market.</a:t>
            </a:r>
            <a:endParaRPr sz="1070">
              <a:solidFill>
                <a:srgbClr val="000000"/>
              </a:solidFill>
              <a:highlight>
                <a:srgbClr val="D9EAD3"/>
              </a:highlight>
            </a:endParaRPr>
          </a:p>
          <a:p>
            <a:pPr indent="457200" lvl="0" marL="0" rtl="0" algn="l">
              <a:lnSpc>
                <a:spcPct val="95000"/>
              </a:lnSpc>
              <a:spcBef>
                <a:spcPts val="0"/>
              </a:spcBef>
              <a:spcAft>
                <a:spcPts val="0"/>
              </a:spcAft>
              <a:buSzPts val="770"/>
              <a:buNone/>
            </a:pPr>
            <a:r>
              <a:rPr lang="en" sz="1070">
                <a:solidFill>
                  <a:srgbClr val="000000"/>
                </a:solidFill>
                <a:highlight>
                  <a:srgbClr val="D9EAD3"/>
                </a:highlight>
              </a:rPr>
              <a:t> We are privileged to live in such a great state of opportunity, help expand the opportunities for local communities to have a voice in how they empower their residents. The time to act is now. Please do what is right for Michigan families and vote in favor of HB 4715 and 4716. </a:t>
            </a:r>
            <a:endParaRPr sz="1070">
              <a:solidFill>
                <a:srgbClr val="000000"/>
              </a:solidFill>
              <a:highlight>
                <a:srgbClr val="D9EAD3"/>
              </a:highlight>
            </a:endParaRPr>
          </a:p>
          <a:p>
            <a:pPr indent="457200" lvl="0" marL="0" rtl="0" algn="l">
              <a:lnSpc>
                <a:spcPct val="95000"/>
              </a:lnSpc>
              <a:spcBef>
                <a:spcPts val="0"/>
              </a:spcBef>
              <a:spcAft>
                <a:spcPts val="0"/>
              </a:spcAft>
              <a:buSzPts val="770"/>
              <a:buNone/>
            </a:pPr>
            <a:r>
              <a:t/>
            </a:r>
            <a:endParaRPr sz="1070">
              <a:solidFill>
                <a:srgbClr val="000000"/>
              </a:solidFill>
              <a:highlight>
                <a:srgbClr val="D9EAD3"/>
              </a:highlight>
            </a:endParaRPr>
          </a:p>
          <a:p>
            <a:pPr indent="0" lvl="0" marL="0" rtl="0" algn="l">
              <a:lnSpc>
                <a:spcPct val="95000"/>
              </a:lnSpc>
              <a:spcBef>
                <a:spcPts val="0"/>
              </a:spcBef>
              <a:spcAft>
                <a:spcPts val="0"/>
              </a:spcAft>
              <a:buSzPts val="770"/>
              <a:buNone/>
            </a:pPr>
            <a:r>
              <a:rPr lang="en" sz="1070">
                <a:solidFill>
                  <a:srgbClr val="000000"/>
                </a:solidFill>
                <a:highlight>
                  <a:srgbClr val="D9EAD3"/>
                </a:highlight>
              </a:rPr>
              <a:t>Thank you for your time,</a:t>
            </a:r>
            <a:endParaRPr sz="1070">
              <a:solidFill>
                <a:srgbClr val="000000"/>
              </a:solidFill>
              <a:highlight>
                <a:srgbClr val="D9EAD3"/>
              </a:highlight>
            </a:endParaRPr>
          </a:p>
          <a:p>
            <a:pPr indent="0" lvl="0" marL="0" rtl="0" algn="l">
              <a:lnSpc>
                <a:spcPct val="95000"/>
              </a:lnSpc>
              <a:spcBef>
                <a:spcPts val="0"/>
              </a:spcBef>
              <a:spcAft>
                <a:spcPts val="0"/>
              </a:spcAft>
              <a:buSzPts val="770"/>
              <a:buNone/>
            </a:pPr>
            <a:r>
              <a:rPr lang="en" sz="1070">
                <a:solidFill>
                  <a:srgbClr val="000000"/>
                </a:solidFill>
                <a:highlight>
                  <a:srgbClr val="D9EAD3"/>
                </a:highlight>
              </a:rPr>
              <a:t>Respectfully, </a:t>
            </a:r>
            <a:endParaRPr sz="1070">
              <a:solidFill>
                <a:srgbClr val="000000"/>
              </a:solidFill>
              <a:highlight>
                <a:srgbClr val="D9EAD3"/>
              </a:highlight>
            </a:endParaRPr>
          </a:p>
          <a:p>
            <a:pPr indent="0" lvl="0" marL="0" rtl="0" algn="l">
              <a:lnSpc>
                <a:spcPct val="95000"/>
              </a:lnSpc>
              <a:spcBef>
                <a:spcPts val="0"/>
              </a:spcBef>
              <a:spcAft>
                <a:spcPts val="0"/>
              </a:spcAft>
              <a:buSzPts val="770"/>
              <a:buNone/>
            </a:pPr>
            <a:r>
              <a:rPr lang="en" sz="1070">
                <a:solidFill>
                  <a:srgbClr val="000000"/>
                </a:solidFill>
                <a:highlight>
                  <a:srgbClr val="D9EAD3"/>
                </a:highlight>
              </a:rPr>
              <a:t>(Your Name)</a:t>
            </a:r>
            <a:endParaRPr sz="1070">
              <a:solidFill>
                <a:srgbClr val="000000"/>
              </a:solidFill>
              <a:highlight>
                <a:srgbClr val="D9EAD3"/>
              </a:highlight>
            </a:endParaRPr>
          </a:p>
          <a:p>
            <a:pPr indent="0" lvl="0" marL="0" rtl="0" algn="l">
              <a:lnSpc>
                <a:spcPct val="95000"/>
              </a:lnSpc>
              <a:spcBef>
                <a:spcPts val="0"/>
              </a:spcBef>
              <a:spcAft>
                <a:spcPts val="0"/>
              </a:spcAft>
              <a:buSzPts val="770"/>
              <a:buNone/>
            </a:pPr>
            <a:r>
              <a:rPr lang="en" sz="1070">
                <a:solidFill>
                  <a:srgbClr val="000000"/>
                </a:solidFill>
                <a:highlight>
                  <a:srgbClr val="D9EAD3"/>
                </a:highlight>
              </a:rPr>
              <a:t>(Address - to prove you are their constituent)</a:t>
            </a:r>
            <a:endParaRPr sz="1070">
              <a:solidFill>
                <a:srgbClr val="000000"/>
              </a:solidFill>
              <a:highlight>
                <a:srgbClr val="D9EAD3"/>
              </a:highlight>
            </a:endParaRPr>
          </a:p>
          <a:p>
            <a:pPr indent="0" lvl="0" marL="0" rtl="0" algn="l">
              <a:lnSpc>
                <a:spcPct val="95000"/>
              </a:lnSpc>
              <a:spcBef>
                <a:spcPts val="0"/>
              </a:spcBef>
              <a:spcAft>
                <a:spcPts val="0"/>
              </a:spcAft>
              <a:buSzPts val="770"/>
              <a:buNone/>
            </a:pPr>
            <a:r>
              <a:t/>
            </a:r>
            <a:endParaRPr sz="1070">
              <a:solidFill>
                <a:srgbClr val="000000"/>
              </a:solidFill>
            </a:endParaRPr>
          </a:p>
          <a:p>
            <a:pPr indent="0" lvl="0" marL="0" rtl="0" algn="l">
              <a:lnSpc>
                <a:spcPct val="95000"/>
              </a:lnSpc>
              <a:spcBef>
                <a:spcPts val="0"/>
              </a:spcBef>
              <a:spcAft>
                <a:spcPts val="0"/>
              </a:spcAft>
              <a:buSzPts val="770"/>
              <a:buNone/>
            </a:pPr>
            <a:r>
              <a:t/>
            </a:r>
            <a:endParaRPr sz="1070">
              <a:solidFill>
                <a:srgbClr val="000000"/>
              </a:solidFill>
            </a:endParaRPr>
          </a:p>
          <a:p>
            <a:pPr indent="0" lvl="0" marL="0" rtl="0" algn="l">
              <a:lnSpc>
                <a:spcPct val="95000"/>
              </a:lnSpc>
              <a:spcBef>
                <a:spcPts val="0"/>
              </a:spcBef>
              <a:spcAft>
                <a:spcPts val="0"/>
              </a:spcAft>
              <a:buSzPts val="770"/>
              <a:buNone/>
            </a:pPr>
            <a:r>
              <a:t/>
            </a:r>
            <a:endParaRPr sz="1070">
              <a:solidFill>
                <a:srgbClr val="333333"/>
              </a:solidFill>
            </a:endParaRPr>
          </a:p>
          <a:p>
            <a:pPr indent="0" lvl="0" marL="0" rtl="0" algn="l">
              <a:lnSpc>
                <a:spcPct val="95000"/>
              </a:lnSpc>
              <a:spcBef>
                <a:spcPts val="0"/>
              </a:spcBef>
              <a:spcAft>
                <a:spcPts val="0"/>
              </a:spcAft>
              <a:buSzPts val="770"/>
              <a:buNone/>
            </a:pPr>
            <a:r>
              <a:t/>
            </a:r>
            <a:endParaRPr sz="1070">
              <a:solidFill>
                <a:srgbClr val="000000"/>
              </a:solidFill>
            </a:endParaRPr>
          </a:p>
          <a:p>
            <a:pPr indent="0" lvl="0" marL="0" rtl="0" algn="l">
              <a:lnSpc>
                <a:spcPct val="95000"/>
              </a:lnSpc>
              <a:spcBef>
                <a:spcPts val="0"/>
              </a:spcBef>
              <a:spcAft>
                <a:spcPts val="1200"/>
              </a:spcAft>
              <a:buSzPts val="770"/>
              <a:buNone/>
            </a:pPr>
            <a:r>
              <a:t/>
            </a:r>
            <a:endParaRPr sz="1210"/>
          </a:p>
        </p:txBody>
      </p:sp>
      <p:sp>
        <p:nvSpPr>
          <p:cNvPr id="279" name="Google Shape;279;p3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ctrTitle"/>
          </p:nvPr>
        </p:nvSpPr>
        <p:spPr>
          <a:xfrm>
            <a:off x="1004400" y="1632325"/>
            <a:ext cx="71352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Calibri"/>
                <a:ea typeface="Calibri"/>
                <a:cs typeface="Calibri"/>
                <a:sym typeface="Calibri"/>
              </a:rPr>
              <a:t>Community Solar Organizing Rally</a:t>
            </a:r>
            <a:endParaRPr sz="6000">
              <a:latin typeface="Calibri"/>
              <a:ea typeface="Calibri"/>
              <a:cs typeface="Calibri"/>
              <a:sym typeface="Calibri"/>
            </a:endParaRPr>
          </a:p>
        </p:txBody>
      </p:sp>
      <p:sp>
        <p:nvSpPr>
          <p:cNvPr id="138" name="Google Shape;138;p14"/>
          <p:cNvSpPr txBox="1"/>
          <p:nvPr>
            <p:ph idx="1" type="subTitle"/>
          </p:nvPr>
        </p:nvSpPr>
        <p:spPr>
          <a:xfrm>
            <a:off x="1074350" y="3343300"/>
            <a:ext cx="7135200" cy="7638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lang="en" sz="1560"/>
              <a:t>Erin Doran, Morgan Hallberg, Nathan Hatcher, Robert Hazen, Zoe Ketola, Elise Matz, Ava Miller, Alexis Pascaris, Cheyenne Scott, Christian Sheja, Tom Vermeesch</a:t>
            </a:r>
            <a:endParaRPr sz="1560"/>
          </a:p>
        </p:txBody>
      </p:sp>
      <p:pic>
        <p:nvPicPr>
          <p:cNvPr id="139" name="Google Shape;139;p14"/>
          <p:cNvPicPr preferRelativeResize="0"/>
          <p:nvPr/>
        </p:nvPicPr>
        <p:blipFill>
          <a:blip r:embed="rId3">
            <a:alphaModFix/>
          </a:blip>
          <a:stretch>
            <a:fillRect/>
          </a:stretch>
        </p:blipFill>
        <p:spPr>
          <a:xfrm>
            <a:off x="7096860" y="4031525"/>
            <a:ext cx="1715016" cy="76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2520600" y="656575"/>
            <a:ext cx="4102800" cy="7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Calibri"/>
                <a:ea typeface="Calibri"/>
                <a:cs typeface="Calibri"/>
                <a:sym typeface="Calibri"/>
              </a:rPr>
              <a:t>Breakout Rooms</a:t>
            </a:r>
            <a:endParaRPr sz="4500">
              <a:latin typeface="Calibri"/>
              <a:ea typeface="Calibri"/>
              <a:cs typeface="Calibri"/>
              <a:sym typeface="Calibri"/>
            </a:endParaRPr>
          </a:p>
        </p:txBody>
      </p:sp>
      <p:sp>
        <p:nvSpPr>
          <p:cNvPr id="285" name="Google Shape;285;p32"/>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6" name="Google Shape;286;p32"/>
          <p:cNvSpPr txBox="1"/>
          <p:nvPr>
            <p:ph type="title"/>
          </p:nvPr>
        </p:nvSpPr>
        <p:spPr>
          <a:xfrm>
            <a:off x="1645350" y="2078200"/>
            <a:ext cx="5853300" cy="1948500"/>
          </a:xfrm>
          <a:prstGeom prst="rect">
            <a:avLst/>
          </a:prstGeom>
        </p:spPr>
        <p:txBody>
          <a:bodyPr anchorCtr="0" anchor="t" bIns="91425" lIns="91425" spcFirstLastPara="1" rIns="91425" wrap="square" tIns="91425">
            <a:noAutofit/>
          </a:bodyPr>
          <a:lstStyle/>
          <a:p>
            <a:pPr indent="-400050" lvl="0" marL="457200" rtl="0" algn="l">
              <a:lnSpc>
                <a:spcPct val="150000"/>
              </a:lnSpc>
              <a:spcBef>
                <a:spcPts val="0"/>
              </a:spcBef>
              <a:spcAft>
                <a:spcPts val="0"/>
              </a:spcAft>
              <a:buSzPts val="2700"/>
              <a:buFont typeface="Calibri"/>
              <a:buChar char="●"/>
            </a:pPr>
            <a:r>
              <a:rPr lang="en" sz="2700">
                <a:latin typeface="Calibri"/>
                <a:ea typeface="Calibri"/>
                <a:cs typeface="Calibri"/>
                <a:sym typeface="Calibri"/>
              </a:rPr>
              <a:t>Learn more about Community Solar</a:t>
            </a:r>
            <a:endParaRPr sz="2700">
              <a:latin typeface="Calibri"/>
              <a:ea typeface="Calibri"/>
              <a:cs typeface="Calibri"/>
              <a:sym typeface="Calibri"/>
            </a:endParaRPr>
          </a:p>
          <a:p>
            <a:pPr indent="-400050" lvl="0" marL="457200" rtl="0" algn="l">
              <a:lnSpc>
                <a:spcPct val="150000"/>
              </a:lnSpc>
              <a:spcBef>
                <a:spcPts val="0"/>
              </a:spcBef>
              <a:spcAft>
                <a:spcPts val="0"/>
              </a:spcAft>
              <a:buSzPts val="2700"/>
              <a:buFont typeface="Calibri"/>
              <a:buChar char="●"/>
            </a:pPr>
            <a:r>
              <a:rPr lang="en" sz="2700">
                <a:latin typeface="Calibri"/>
                <a:ea typeface="Calibri"/>
                <a:cs typeface="Calibri"/>
                <a:sym typeface="Calibri"/>
              </a:rPr>
              <a:t>Learn more about the L’Anse Project</a:t>
            </a:r>
            <a:endParaRPr sz="2700">
              <a:latin typeface="Calibri"/>
              <a:ea typeface="Calibri"/>
              <a:cs typeface="Calibri"/>
              <a:sym typeface="Calibri"/>
            </a:endParaRPr>
          </a:p>
          <a:p>
            <a:pPr indent="-400050" lvl="0" marL="457200" rtl="0" algn="l">
              <a:lnSpc>
                <a:spcPct val="150000"/>
              </a:lnSpc>
              <a:spcBef>
                <a:spcPts val="0"/>
              </a:spcBef>
              <a:spcAft>
                <a:spcPts val="0"/>
              </a:spcAft>
              <a:buSzPts val="2700"/>
              <a:buFont typeface="Calibri"/>
              <a:buChar char="●"/>
            </a:pPr>
            <a:r>
              <a:rPr lang="en" sz="2700">
                <a:latin typeface="Calibri"/>
                <a:ea typeface="Calibri"/>
                <a:cs typeface="Calibri"/>
                <a:sym typeface="Calibri"/>
              </a:rPr>
              <a:t>Letter Writing workshop</a:t>
            </a:r>
            <a:endParaRPr sz="27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type="title"/>
          </p:nvPr>
        </p:nvSpPr>
        <p:spPr>
          <a:xfrm>
            <a:off x="405300" y="514375"/>
            <a:ext cx="6143400" cy="7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Calibri"/>
                <a:ea typeface="Calibri"/>
                <a:cs typeface="Calibri"/>
                <a:sym typeface="Calibri"/>
              </a:rPr>
              <a:t>Feedback</a:t>
            </a:r>
            <a:endParaRPr sz="4500">
              <a:latin typeface="Calibri"/>
              <a:ea typeface="Calibri"/>
              <a:cs typeface="Calibri"/>
              <a:sym typeface="Calibri"/>
            </a:endParaRPr>
          </a:p>
        </p:txBody>
      </p:sp>
      <p:sp>
        <p:nvSpPr>
          <p:cNvPr id="292" name="Google Shape;292;p33"/>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3" name="Google Shape;293;p33"/>
          <p:cNvSpPr txBox="1"/>
          <p:nvPr>
            <p:ph type="title"/>
          </p:nvPr>
        </p:nvSpPr>
        <p:spPr>
          <a:xfrm>
            <a:off x="850650" y="1599225"/>
            <a:ext cx="7487400" cy="1558500"/>
          </a:xfrm>
          <a:prstGeom prst="rect">
            <a:avLst/>
          </a:prstGeom>
        </p:spPr>
        <p:txBody>
          <a:bodyPr anchorCtr="0" anchor="t" bIns="0" lIns="0" spcFirstLastPara="1" rIns="0" wrap="square" tIns="0">
            <a:spAutoFit/>
          </a:bodyPr>
          <a:lstStyle/>
          <a:p>
            <a:pPr indent="-323850" lvl="0" marL="457200" rtl="0" algn="l">
              <a:lnSpc>
                <a:spcPct val="115000"/>
              </a:lnSpc>
              <a:spcBef>
                <a:spcPts val="0"/>
              </a:spcBef>
              <a:spcAft>
                <a:spcPts val="0"/>
              </a:spcAft>
              <a:buSzPts val="1500"/>
              <a:buFont typeface="Calibri"/>
              <a:buChar char="●"/>
            </a:pPr>
            <a:r>
              <a:rPr b="1" lang="en" sz="1500">
                <a:latin typeface="Calibri"/>
                <a:ea typeface="Calibri"/>
                <a:cs typeface="Calibri"/>
                <a:sym typeface="Calibri"/>
              </a:rPr>
              <a:t>Pros</a:t>
            </a:r>
            <a:endParaRPr b="1" sz="1500">
              <a:latin typeface="Calibri"/>
              <a:ea typeface="Calibri"/>
              <a:cs typeface="Calibri"/>
              <a:sym typeface="Calibri"/>
            </a:endParaRPr>
          </a:p>
          <a:p>
            <a:pPr indent="-323850" lvl="1" marL="822960" rtl="0" algn="l">
              <a:lnSpc>
                <a:spcPct val="115000"/>
              </a:lnSpc>
              <a:spcBef>
                <a:spcPts val="0"/>
              </a:spcBef>
              <a:spcAft>
                <a:spcPts val="0"/>
              </a:spcAft>
              <a:buSzPts val="1500"/>
              <a:buFont typeface="Calibri"/>
              <a:buChar char="○"/>
            </a:pPr>
            <a:r>
              <a:t/>
            </a:r>
            <a:endParaRPr sz="1500">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b="1" lang="en" sz="1500">
                <a:latin typeface="Calibri"/>
                <a:ea typeface="Calibri"/>
                <a:cs typeface="Calibri"/>
                <a:sym typeface="Calibri"/>
              </a:rPr>
              <a:t>Cons</a:t>
            </a:r>
            <a:endParaRPr b="1" sz="1500">
              <a:latin typeface="Calibri"/>
              <a:ea typeface="Calibri"/>
              <a:cs typeface="Calibri"/>
              <a:sym typeface="Calibri"/>
            </a:endParaRPr>
          </a:p>
          <a:p>
            <a:pPr indent="-323850" lvl="1" marL="822960" rtl="0" algn="l">
              <a:lnSpc>
                <a:spcPct val="115000"/>
              </a:lnSpc>
              <a:spcBef>
                <a:spcPts val="0"/>
              </a:spcBef>
              <a:spcAft>
                <a:spcPts val="0"/>
              </a:spcAft>
              <a:buSzPts val="1500"/>
              <a:buFont typeface="Calibri"/>
              <a:buChar char="○"/>
            </a:pPr>
            <a:r>
              <a:t/>
            </a:r>
            <a:endParaRPr sz="1500">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b="1" lang="en" sz="1500">
                <a:latin typeface="Calibri"/>
                <a:ea typeface="Calibri"/>
                <a:cs typeface="Calibri"/>
                <a:sym typeface="Calibri"/>
              </a:rPr>
              <a:t>Takeaways</a:t>
            </a:r>
            <a:endParaRPr b="1" sz="1500">
              <a:latin typeface="Calibri"/>
              <a:ea typeface="Calibri"/>
              <a:cs typeface="Calibri"/>
              <a:sym typeface="Calibri"/>
            </a:endParaRPr>
          </a:p>
          <a:p>
            <a:pPr indent="-323850" lvl="1" marL="822960" rtl="0" algn="l">
              <a:lnSpc>
                <a:spcPct val="115000"/>
              </a:lnSpc>
              <a:spcBef>
                <a:spcPts val="0"/>
              </a:spcBef>
              <a:spcAft>
                <a:spcPts val="0"/>
              </a:spcAft>
              <a:buSzPts val="1500"/>
              <a:buFont typeface="Calibri"/>
              <a:buChar char="○"/>
            </a:pPr>
            <a:r>
              <a:t/>
            </a:r>
            <a:endParaRPr sz="15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961175" y="560800"/>
            <a:ext cx="5074200" cy="7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Calibri"/>
                <a:ea typeface="Calibri"/>
                <a:cs typeface="Calibri"/>
                <a:sym typeface="Calibri"/>
              </a:rPr>
              <a:t>Rally Goals:</a:t>
            </a:r>
            <a:endParaRPr sz="4500">
              <a:latin typeface="Calibri"/>
              <a:ea typeface="Calibri"/>
              <a:cs typeface="Calibri"/>
              <a:sym typeface="Calibri"/>
            </a:endParaRPr>
          </a:p>
        </p:txBody>
      </p:sp>
      <p:sp>
        <p:nvSpPr>
          <p:cNvPr id="145" name="Google Shape;145;p15"/>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5"/>
          <p:cNvSpPr txBox="1"/>
          <p:nvPr>
            <p:ph type="title"/>
          </p:nvPr>
        </p:nvSpPr>
        <p:spPr>
          <a:xfrm>
            <a:off x="850650" y="1599225"/>
            <a:ext cx="4725900" cy="25689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Understand community solar</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Know current policy</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Motivate change</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Provide resources</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Connect people</a:t>
            </a:r>
            <a:endParaRPr sz="2200">
              <a:latin typeface="Calibri"/>
              <a:ea typeface="Calibri"/>
              <a:cs typeface="Calibri"/>
              <a:sym typeface="Calibri"/>
            </a:endParaRPr>
          </a:p>
        </p:txBody>
      </p:sp>
      <p:pic>
        <p:nvPicPr>
          <p:cNvPr id="147" name="Google Shape;147;p15"/>
          <p:cNvPicPr preferRelativeResize="0"/>
          <p:nvPr/>
        </p:nvPicPr>
        <p:blipFill rotWithShape="1">
          <a:blip r:embed="rId3">
            <a:alphaModFix/>
          </a:blip>
          <a:srcRect b="0" l="15970" r="36100" t="0"/>
          <a:stretch/>
        </p:blipFill>
        <p:spPr>
          <a:xfrm>
            <a:off x="5663050" y="875650"/>
            <a:ext cx="2805552" cy="329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2034900" y="543475"/>
            <a:ext cx="5074200" cy="73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Calibri"/>
                <a:ea typeface="Calibri"/>
                <a:cs typeface="Calibri"/>
                <a:sym typeface="Calibri"/>
              </a:rPr>
              <a:t>Tonight’s Agenda</a:t>
            </a:r>
            <a:endParaRPr sz="4500">
              <a:latin typeface="Calibri"/>
              <a:ea typeface="Calibri"/>
              <a:cs typeface="Calibri"/>
              <a:sym typeface="Calibri"/>
            </a:endParaRPr>
          </a:p>
        </p:txBody>
      </p:sp>
      <p:sp>
        <p:nvSpPr>
          <p:cNvPr id="153" name="Google Shape;153;p16"/>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16"/>
          <p:cNvSpPr txBox="1"/>
          <p:nvPr>
            <p:ph type="title"/>
          </p:nvPr>
        </p:nvSpPr>
        <p:spPr>
          <a:xfrm>
            <a:off x="885100" y="1413600"/>
            <a:ext cx="5853300" cy="25689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Motivational Story</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Community Solar Description</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Need for Policy Change</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Real life stories/ examples</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Resources</a:t>
            </a:r>
            <a:endParaRPr sz="2200">
              <a:latin typeface="Calibri"/>
              <a:ea typeface="Calibri"/>
              <a:cs typeface="Calibri"/>
              <a:sym typeface="Calibri"/>
            </a:endParaRPr>
          </a:p>
          <a:p>
            <a:pPr indent="-368300" lvl="0" marL="457200" rtl="0" algn="l">
              <a:lnSpc>
                <a:spcPct val="150000"/>
              </a:lnSpc>
              <a:spcBef>
                <a:spcPts val="0"/>
              </a:spcBef>
              <a:spcAft>
                <a:spcPts val="0"/>
              </a:spcAft>
              <a:buSzPts val="2200"/>
              <a:buFont typeface="Calibri"/>
              <a:buAutoNum type="arabicPeriod"/>
            </a:pPr>
            <a:r>
              <a:rPr lang="en" sz="2200">
                <a:latin typeface="Calibri"/>
                <a:ea typeface="Calibri"/>
                <a:cs typeface="Calibri"/>
                <a:sym typeface="Calibri"/>
              </a:rPr>
              <a:t>Break out rooms for questions</a:t>
            </a:r>
            <a:endParaRPr sz="2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643700" y="264775"/>
            <a:ext cx="5856600" cy="138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Calibri"/>
                <a:ea typeface="Calibri"/>
                <a:cs typeface="Calibri"/>
                <a:sym typeface="Calibri"/>
              </a:rPr>
              <a:t>What is Community Solar?</a:t>
            </a:r>
            <a:endParaRPr>
              <a:latin typeface="Calibri"/>
              <a:ea typeface="Calibri"/>
              <a:cs typeface="Calibri"/>
              <a:sym typeface="Calibri"/>
            </a:endParaRPr>
          </a:p>
        </p:txBody>
      </p:sp>
      <p:sp>
        <p:nvSpPr>
          <p:cNvPr id="160" name="Google Shape;160;p17"/>
          <p:cNvSpPr txBox="1"/>
          <p:nvPr/>
        </p:nvSpPr>
        <p:spPr>
          <a:xfrm>
            <a:off x="5923875" y="4686050"/>
            <a:ext cx="2681700" cy="323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a:t>Community Solar </a:t>
            </a:r>
            <a:r>
              <a:rPr lang="en" sz="900"/>
              <a:t>Diagram</a:t>
            </a:r>
            <a:r>
              <a:rPr lang="en" sz="900"/>
              <a:t> by Morgan Hallberg</a:t>
            </a:r>
            <a:endParaRPr>
              <a:latin typeface="Calibri"/>
              <a:ea typeface="Calibri"/>
              <a:cs typeface="Calibri"/>
              <a:sym typeface="Calibri"/>
            </a:endParaRPr>
          </a:p>
        </p:txBody>
      </p:sp>
      <p:sp>
        <p:nvSpPr>
          <p:cNvPr id="161" name="Google Shape;161;p17"/>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2" name="Google Shape;162;p17"/>
          <p:cNvPicPr preferRelativeResize="0"/>
          <p:nvPr/>
        </p:nvPicPr>
        <p:blipFill>
          <a:blip r:embed="rId3">
            <a:alphaModFix/>
          </a:blip>
          <a:stretch>
            <a:fillRect/>
          </a:stretch>
        </p:blipFill>
        <p:spPr>
          <a:xfrm>
            <a:off x="2145292" y="792075"/>
            <a:ext cx="4853407" cy="3843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830700" y="395275"/>
            <a:ext cx="7626600" cy="80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Calibri"/>
                <a:ea typeface="Calibri"/>
                <a:cs typeface="Calibri"/>
                <a:sym typeface="Calibri"/>
              </a:rPr>
              <a:t>What are the benefits of community solar?</a:t>
            </a:r>
            <a:endParaRPr>
              <a:latin typeface="Calibri"/>
              <a:ea typeface="Calibri"/>
              <a:cs typeface="Calibri"/>
              <a:sym typeface="Calibri"/>
            </a:endParaRPr>
          </a:p>
        </p:txBody>
      </p:sp>
      <p:sp>
        <p:nvSpPr>
          <p:cNvPr id="168" name="Google Shape;168;p18"/>
          <p:cNvSpPr txBox="1"/>
          <p:nvPr>
            <p:ph idx="1" type="body"/>
          </p:nvPr>
        </p:nvSpPr>
        <p:spPr>
          <a:xfrm>
            <a:off x="830700" y="1136875"/>
            <a:ext cx="7626600" cy="2171400"/>
          </a:xfrm>
          <a:prstGeom prst="rect">
            <a:avLst/>
          </a:prstGeom>
        </p:spPr>
        <p:txBody>
          <a:bodyPr anchorCtr="0" anchor="t" bIns="91425" lIns="91425" spcFirstLastPara="1" rIns="91425" wrap="square" tIns="91425">
            <a:normAutofit/>
          </a:bodyPr>
          <a:lstStyle/>
          <a:p>
            <a:pPr indent="-317500" lvl="0" marL="457200" rtl="0" algn="l">
              <a:lnSpc>
                <a:spcPct val="200000"/>
              </a:lnSpc>
              <a:spcBef>
                <a:spcPts val="0"/>
              </a:spcBef>
              <a:spcAft>
                <a:spcPts val="0"/>
              </a:spcAft>
              <a:buClr>
                <a:srgbClr val="000000"/>
              </a:buClr>
              <a:buSzPts val="1400"/>
              <a:buChar char="●"/>
            </a:pPr>
            <a:r>
              <a:rPr lang="en" sz="1400">
                <a:solidFill>
                  <a:srgbClr val="000000"/>
                </a:solidFill>
              </a:rPr>
              <a:t>Allows people who may not be able to install solar panels to still benefit</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Allows more freedom of choic</a:t>
            </a:r>
            <a:r>
              <a:rPr lang="en" sz="1400">
                <a:solidFill>
                  <a:srgbClr val="000000"/>
                </a:solidFill>
              </a:rPr>
              <a:t>e and energy independence</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Can be strategically located in places with lots of sunlight</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Helps to create a stronger more </a:t>
            </a:r>
            <a:r>
              <a:rPr lang="en" sz="1400">
                <a:solidFill>
                  <a:srgbClr val="000000"/>
                </a:solidFill>
              </a:rPr>
              <a:t>resilient</a:t>
            </a:r>
            <a:r>
              <a:rPr lang="en" sz="1400">
                <a:solidFill>
                  <a:srgbClr val="000000"/>
                </a:solidFill>
              </a:rPr>
              <a:t> grid</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More steps towards green energy</a:t>
            </a:r>
            <a:endParaRPr sz="1400">
              <a:solidFill>
                <a:srgbClr val="000000"/>
              </a:solidFill>
            </a:endParaRPr>
          </a:p>
        </p:txBody>
      </p:sp>
      <p:pic>
        <p:nvPicPr>
          <p:cNvPr id="169" name="Google Shape;169;p18"/>
          <p:cNvPicPr preferRelativeResize="0"/>
          <p:nvPr/>
        </p:nvPicPr>
        <p:blipFill>
          <a:blip r:embed="rId3">
            <a:alphaModFix/>
          </a:blip>
          <a:stretch>
            <a:fillRect/>
          </a:stretch>
        </p:blipFill>
        <p:spPr>
          <a:xfrm>
            <a:off x="4339825" y="2918175"/>
            <a:ext cx="4171924" cy="1877375"/>
          </a:xfrm>
          <a:prstGeom prst="rect">
            <a:avLst/>
          </a:prstGeom>
          <a:noFill/>
          <a:ln>
            <a:noFill/>
          </a:ln>
        </p:spPr>
      </p:pic>
      <p:sp>
        <p:nvSpPr>
          <p:cNvPr id="170" name="Google Shape;170;p18"/>
          <p:cNvSpPr txBox="1"/>
          <p:nvPr/>
        </p:nvSpPr>
        <p:spPr>
          <a:xfrm>
            <a:off x="4290925" y="4688125"/>
            <a:ext cx="513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chemeClr val="hlink"/>
                </a:solidFill>
                <a:hlinkClick r:id="rId4"/>
              </a:rPr>
              <a:t>https://www.mtu.edu/news/2020/03/solar-for-the-people.html</a:t>
            </a:r>
            <a:r>
              <a:rPr lang="en" sz="1000"/>
              <a:t> </a:t>
            </a:r>
            <a:endParaRPr sz="1000"/>
          </a:p>
        </p:txBody>
      </p:sp>
      <p:sp>
        <p:nvSpPr>
          <p:cNvPr id="171" name="Google Shape;171;p18"/>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819150" y="1725925"/>
            <a:ext cx="3204600" cy="258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do you think there are fewer community solar projects in Michigan?</a:t>
            </a:r>
            <a:endParaRPr/>
          </a:p>
        </p:txBody>
      </p:sp>
      <p:sp>
        <p:nvSpPr>
          <p:cNvPr id="177" name="Google Shape;177;p19"/>
          <p:cNvSpPr txBox="1"/>
          <p:nvPr>
            <p:ph idx="1" type="body"/>
          </p:nvPr>
        </p:nvSpPr>
        <p:spPr>
          <a:xfrm>
            <a:off x="819150" y="649425"/>
            <a:ext cx="2858100" cy="542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 sz="4000">
                <a:solidFill>
                  <a:schemeClr val="lt1"/>
                </a:solidFill>
                <a:latin typeface="Nunito"/>
                <a:ea typeface="Nunito"/>
                <a:cs typeface="Nunito"/>
                <a:sym typeface="Nunito"/>
              </a:rPr>
              <a:t>Poll Time!</a:t>
            </a:r>
            <a:endParaRPr b="1" sz="4000">
              <a:solidFill>
                <a:schemeClr val="lt1"/>
              </a:solidFill>
              <a:latin typeface="Nunito"/>
              <a:ea typeface="Nunito"/>
              <a:cs typeface="Nunito"/>
              <a:sym typeface="Nunito"/>
            </a:endParaRPr>
          </a:p>
        </p:txBody>
      </p:sp>
      <p:sp>
        <p:nvSpPr>
          <p:cNvPr id="178" name="Google Shape;178;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9" name="Google Shape;179;p19"/>
          <p:cNvPicPr preferRelativeResize="0"/>
          <p:nvPr/>
        </p:nvPicPr>
        <p:blipFill>
          <a:blip r:embed="rId3">
            <a:alphaModFix/>
          </a:blip>
          <a:stretch>
            <a:fillRect/>
          </a:stretch>
        </p:blipFill>
        <p:spPr>
          <a:xfrm>
            <a:off x="3903970" y="1191525"/>
            <a:ext cx="4796928" cy="3122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855350" y="616900"/>
            <a:ext cx="2450100" cy="8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latin typeface="Calibri"/>
                <a:ea typeface="Calibri"/>
                <a:cs typeface="Calibri"/>
                <a:sym typeface="Calibri"/>
              </a:rPr>
              <a:t>Why now?</a:t>
            </a:r>
            <a:endParaRPr sz="3600">
              <a:latin typeface="Calibri"/>
              <a:ea typeface="Calibri"/>
              <a:cs typeface="Calibri"/>
              <a:sym typeface="Calibri"/>
            </a:endParaRPr>
          </a:p>
        </p:txBody>
      </p:sp>
      <p:sp>
        <p:nvSpPr>
          <p:cNvPr id="185" name="Google Shape;185;p20"/>
          <p:cNvSpPr txBox="1"/>
          <p:nvPr>
            <p:ph idx="1" type="body"/>
          </p:nvPr>
        </p:nvSpPr>
        <p:spPr>
          <a:xfrm>
            <a:off x="274775" y="1435300"/>
            <a:ext cx="3863100" cy="31761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 sz="1600"/>
              <a:t>Utilities</a:t>
            </a:r>
            <a:r>
              <a:rPr lang="en" sz="1600"/>
              <a:t> heavily restrict access </a:t>
            </a:r>
            <a:endParaRPr sz="1600"/>
          </a:p>
          <a:p>
            <a:pPr indent="-330200" lvl="0" marL="457200" rtl="0" algn="l">
              <a:lnSpc>
                <a:spcPct val="200000"/>
              </a:lnSpc>
              <a:spcBef>
                <a:spcPts val="0"/>
              </a:spcBef>
              <a:spcAft>
                <a:spcPts val="0"/>
              </a:spcAft>
              <a:buSzPts val="1600"/>
              <a:buChar char="●"/>
            </a:pPr>
            <a:r>
              <a:rPr lang="en" sz="1600"/>
              <a:t>Major outages throughout Michigan</a:t>
            </a:r>
            <a:endParaRPr sz="1600"/>
          </a:p>
          <a:p>
            <a:pPr indent="-330200" lvl="0" marL="457200" rtl="0" algn="l">
              <a:lnSpc>
                <a:spcPct val="200000"/>
              </a:lnSpc>
              <a:spcBef>
                <a:spcPts val="0"/>
              </a:spcBef>
              <a:spcAft>
                <a:spcPts val="0"/>
              </a:spcAft>
              <a:buSzPts val="1600"/>
              <a:buChar char="●"/>
            </a:pPr>
            <a:r>
              <a:rPr lang="en" sz="1600"/>
              <a:t>Bipartisan House Bills 4715 &amp; 4716</a:t>
            </a:r>
            <a:endParaRPr sz="1600"/>
          </a:p>
          <a:p>
            <a:pPr indent="-330200" lvl="0" marL="457200" rtl="0" algn="l">
              <a:lnSpc>
                <a:spcPct val="200000"/>
              </a:lnSpc>
              <a:spcBef>
                <a:spcPts val="0"/>
              </a:spcBef>
              <a:spcAft>
                <a:spcPts val="0"/>
              </a:spcAft>
              <a:buSzPts val="1600"/>
              <a:buChar char="●"/>
            </a:pPr>
            <a:r>
              <a:rPr lang="en" sz="1600"/>
              <a:t>Large policy window to enact change</a:t>
            </a:r>
            <a:endParaRPr sz="1600"/>
          </a:p>
          <a:p>
            <a:pPr indent="-330200" lvl="0" marL="457200" rtl="0" algn="l">
              <a:lnSpc>
                <a:spcPct val="200000"/>
              </a:lnSpc>
              <a:spcBef>
                <a:spcPts val="0"/>
              </a:spcBef>
              <a:spcAft>
                <a:spcPts val="0"/>
              </a:spcAft>
              <a:buSzPts val="1600"/>
              <a:buChar char="●"/>
            </a:pPr>
            <a:r>
              <a:rPr lang="en" sz="1600"/>
              <a:t>Currently no plans for </a:t>
            </a:r>
            <a:r>
              <a:rPr lang="en" sz="1600"/>
              <a:t>Energy Policy reform</a:t>
            </a:r>
            <a:endParaRPr sz="1600"/>
          </a:p>
        </p:txBody>
      </p:sp>
      <p:pic>
        <p:nvPicPr>
          <p:cNvPr id="186" name="Google Shape;186;p20"/>
          <p:cNvPicPr preferRelativeResize="0"/>
          <p:nvPr/>
        </p:nvPicPr>
        <p:blipFill rotWithShape="1">
          <a:blip r:embed="rId3">
            <a:alphaModFix/>
          </a:blip>
          <a:srcRect b="0" l="0" r="0" t="17904"/>
          <a:stretch/>
        </p:blipFill>
        <p:spPr>
          <a:xfrm>
            <a:off x="4039925" y="2939125"/>
            <a:ext cx="4569626" cy="1875725"/>
          </a:xfrm>
          <a:prstGeom prst="rect">
            <a:avLst/>
          </a:prstGeom>
          <a:noFill/>
          <a:ln>
            <a:noFill/>
          </a:ln>
        </p:spPr>
      </p:pic>
      <p:pic>
        <p:nvPicPr>
          <p:cNvPr id="187" name="Google Shape;187;p20"/>
          <p:cNvPicPr preferRelativeResize="0"/>
          <p:nvPr/>
        </p:nvPicPr>
        <p:blipFill rotWithShape="1">
          <a:blip r:embed="rId4">
            <a:alphaModFix/>
          </a:blip>
          <a:srcRect b="7005" l="0" r="0" t="5749"/>
          <a:stretch/>
        </p:blipFill>
        <p:spPr>
          <a:xfrm>
            <a:off x="3903338" y="436275"/>
            <a:ext cx="4842798" cy="2376576"/>
          </a:xfrm>
          <a:prstGeom prst="rect">
            <a:avLst/>
          </a:prstGeom>
          <a:noFill/>
          <a:ln>
            <a:noFill/>
          </a:ln>
        </p:spPr>
      </p:pic>
      <p:sp>
        <p:nvSpPr>
          <p:cNvPr id="188" name="Google Shape;188;p20"/>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340475" y="382725"/>
            <a:ext cx="3549600" cy="60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Bill Update</a:t>
            </a:r>
            <a:r>
              <a:rPr lang="en">
                <a:latin typeface="Calibri"/>
                <a:ea typeface="Calibri"/>
                <a:cs typeface="Calibri"/>
                <a:sym typeface="Calibri"/>
              </a:rPr>
              <a:t> </a:t>
            </a:r>
            <a:endParaRPr>
              <a:latin typeface="Calibri"/>
              <a:ea typeface="Calibri"/>
              <a:cs typeface="Calibri"/>
              <a:sym typeface="Calibri"/>
            </a:endParaRPr>
          </a:p>
        </p:txBody>
      </p:sp>
      <p:sp>
        <p:nvSpPr>
          <p:cNvPr id="194" name="Google Shape;194;p21"/>
          <p:cNvSpPr txBox="1"/>
          <p:nvPr>
            <p:ph idx="12" type="sldNum"/>
          </p:nvPr>
        </p:nvSpPr>
        <p:spPr>
          <a:xfrm>
            <a:off x="8337984" y="4539343"/>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5" name="Google Shape;195;p21"/>
          <p:cNvSpPr txBox="1"/>
          <p:nvPr/>
        </p:nvSpPr>
        <p:spPr>
          <a:xfrm>
            <a:off x="340475" y="1117300"/>
            <a:ext cx="3272100" cy="33495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Bellino reluctant to call a vote</a:t>
            </a:r>
            <a:endParaRPr sz="1700">
              <a:solidFill>
                <a:schemeClr val="dk2"/>
              </a:solidFill>
              <a:latin typeface="Calibri"/>
              <a:ea typeface="Calibri"/>
              <a:cs typeface="Calibri"/>
              <a:sym typeface="Calibri"/>
            </a:endParaRPr>
          </a:p>
          <a:p>
            <a:pPr indent="-323850" lvl="1" marL="914400" rtl="0" algn="l">
              <a:lnSpc>
                <a:spcPct val="115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Wants utilities to compromise</a:t>
            </a:r>
            <a:endParaRPr sz="1500">
              <a:solidFill>
                <a:schemeClr val="dk2"/>
              </a:solidFill>
              <a:latin typeface="Calibri"/>
              <a:ea typeface="Calibri"/>
              <a:cs typeface="Calibri"/>
              <a:sym typeface="Calibri"/>
            </a:endParaRPr>
          </a:p>
          <a:p>
            <a:pPr indent="-323850" lvl="1" marL="914400" rtl="0" algn="l">
              <a:lnSpc>
                <a:spcPct val="115000"/>
              </a:lnSpc>
              <a:spcBef>
                <a:spcPts val="0"/>
              </a:spcBef>
              <a:spcAft>
                <a:spcPts val="0"/>
              </a:spcAft>
              <a:buClr>
                <a:schemeClr val="dk2"/>
              </a:buClr>
              <a:buSzPts val="1500"/>
              <a:buFont typeface="Calibri"/>
              <a:buChar char="○"/>
            </a:pPr>
            <a:r>
              <a:rPr lang="en" sz="1500">
                <a:solidFill>
                  <a:schemeClr val="dk2"/>
                </a:solidFill>
                <a:latin typeface="Calibri"/>
                <a:ea typeface="Calibri"/>
                <a:cs typeface="Calibri"/>
                <a:sym typeface="Calibri"/>
              </a:rPr>
              <a:t>Utilities stalling</a:t>
            </a:r>
            <a:endParaRPr sz="15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Rigorous ad campaigns pressuring Bellino</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Possible Jan. meeting with utilities and MI Community Solar Alliance?</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Font typeface="Calibri"/>
              <a:buChar char="●"/>
            </a:pPr>
            <a:r>
              <a:rPr lang="en" sz="1700">
                <a:solidFill>
                  <a:schemeClr val="dk2"/>
                </a:solidFill>
                <a:latin typeface="Calibri"/>
                <a:ea typeface="Calibri"/>
                <a:cs typeface="Calibri"/>
                <a:sym typeface="Calibri"/>
              </a:rPr>
              <a:t>Waves of pressure to wear Bellino down</a:t>
            </a:r>
            <a:endParaRPr/>
          </a:p>
        </p:txBody>
      </p:sp>
      <p:pic>
        <p:nvPicPr>
          <p:cNvPr id="196" name="Google Shape;196;p21"/>
          <p:cNvPicPr preferRelativeResize="0"/>
          <p:nvPr/>
        </p:nvPicPr>
        <p:blipFill>
          <a:blip r:embed="rId3">
            <a:alphaModFix/>
          </a:blip>
          <a:stretch>
            <a:fillRect/>
          </a:stretch>
        </p:blipFill>
        <p:spPr>
          <a:xfrm>
            <a:off x="3445788" y="2712861"/>
            <a:ext cx="2755600" cy="1377814"/>
          </a:xfrm>
          <a:prstGeom prst="rect">
            <a:avLst/>
          </a:prstGeom>
          <a:noFill/>
          <a:ln>
            <a:noFill/>
          </a:ln>
        </p:spPr>
      </p:pic>
      <p:pic>
        <p:nvPicPr>
          <p:cNvPr id="197" name="Google Shape;197;p21"/>
          <p:cNvPicPr preferRelativeResize="0"/>
          <p:nvPr/>
        </p:nvPicPr>
        <p:blipFill>
          <a:blip r:embed="rId4">
            <a:alphaModFix/>
          </a:blip>
          <a:stretch>
            <a:fillRect/>
          </a:stretch>
        </p:blipFill>
        <p:spPr>
          <a:xfrm>
            <a:off x="3612574" y="382725"/>
            <a:ext cx="2588800" cy="2157356"/>
          </a:xfrm>
          <a:prstGeom prst="rect">
            <a:avLst/>
          </a:prstGeom>
          <a:noFill/>
          <a:ln>
            <a:noFill/>
          </a:ln>
        </p:spPr>
      </p:pic>
      <p:pic>
        <p:nvPicPr>
          <p:cNvPr id="198" name="Google Shape;198;p21"/>
          <p:cNvPicPr preferRelativeResize="0"/>
          <p:nvPr/>
        </p:nvPicPr>
        <p:blipFill>
          <a:blip r:embed="rId5">
            <a:alphaModFix/>
          </a:blip>
          <a:stretch>
            <a:fillRect/>
          </a:stretch>
        </p:blipFill>
        <p:spPr>
          <a:xfrm>
            <a:off x="6368175" y="210975"/>
            <a:ext cx="2289050" cy="4560251"/>
          </a:xfrm>
          <a:prstGeom prst="rect">
            <a:avLst/>
          </a:prstGeom>
          <a:noFill/>
          <a:ln>
            <a:noFill/>
          </a:ln>
        </p:spPr>
      </p:pic>
      <p:sp>
        <p:nvSpPr>
          <p:cNvPr id="199" name="Google Shape;199;p21"/>
          <p:cNvSpPr txBox="1"/>
          <p:nvPr/>
        </p:nvSpPr>
        <p:spPr>
          <a:xfrm>
            <a:off x="3702275" y="3968600"/>
            <a:ext cx="155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Ad from: MICEF</a:t>
            </a:r>
            <a:endParaRPr sz="1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